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
      <p:font typeface="Gill Sans Light" panose="020B0604020202020204" charset="0"/>
      <p:regular r:id="rId17"/>
    </p:embeddedFont>
    <p:embeddedFont>
      <p:font typeface="Montserrat" panose="00000500000000000000" pitchFamily="2" charset="0"/>
      <p:regular r:id="rId18"/>
    </p:embeddedFont>
    <p:embeddedFont>
      <p:font typeface="Montserrat Bold" panose="00000800000000000000" charset="0"/>
      <p:regular r:id="rId19"/>
    </p:embeddedFont>
    <p:embeddedFont>
      <p:font typeface="Open Sans" panose="020B0606030504020204" pitchFamily="34" charset="0"/>
      <p:regular r:id="rId20"/>
    </p:embeddedFont>
    <p:embeddedFont>
      <p:font typeface="RoxboroughCF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microsoft.com/office/2007/relationships/media" Target="../media/media2.mp4"/><Relationship Id="rId7"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45.jpeg"/><Relationship Id="rId4" Type="http://schemas.openxmlformats.org/officeDocument/2006/relationships/video" Target="../media/media2.mp4"/><Relationship Id="rId9"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svg"/><Relationship Id="rId7" Type="http://schemas.openxmlformats.org/officeDocument/2006/relationships/image" Target="../media/image3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1A3260"/>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4590B8"/>
            </a:solidFill>
          </p:spPr>
        </p:sp>
      </p:grpSp>
      <p:grpSp>
        <p:nvGrpSpPr>
          <p:cNvPr id="8" name="Group 8"/>
          <p:cNvGrpSpPr/>
          <p:nvPr/>
        </p:nvGrpSpPr>
        <p:grpSpPr>
          <a:xfrm>
            <a:off x="669801" y="4628648"/>
            <a:ext cx="16894299" cy="4957200"/>
            <a:chOff x="0" y="0"/>
            <a:chExt cx="22525732" cy="6609600"/>
          </a:xfrm>
        </p:grpSpPr>
        <p:sp>
          <p:nvSpPr>
            <p:cNvPr id="9" name="Freeform 9"/>
            <p:cNvSpPr/>
            <p:nvPr/>
          </p:nvSpPr>
          <p:spPr>
            <a:xfrm>
              <a:off x="0" y="0"/>
              <a:ext cx="22525737" cy="6609588"/>
            </a:xfrm>
            <a:custGeom>
              <a:avLst/>
              <a:gdLst/>
              <a:ahLst/>
              <a:cxnLst/>
              <a:rect l="l" t="t" r="r" b="b"/>
              <a:pathLst>
                <a:path w="22525737" h="6609588">
                  <a:moveTo>
                    <a:pt x="0" y="0"/>
                  </a:moveTo>
                  <a:lnTo>
                    <a:pt x="22525737" y="0"/>
                  </a:lnTo>
                  <a:lnTo>
                    <a:pt x="22525737" y="6609588"/>
                  </a:lnTo>
                  <a:lnTo>
                    <a:pt x="0" y="6609588"/>
                  </a:lnTo>
                  <a:close/>
                </a:path>
              </a:pathLst>
            </a:custGeom>
            <a:solidFill>
              <a:srgbClr val="1A3260"/>
            </a:solidFill>
          </p:spPr>
        </p:sp>
      </p:grpSp>
      <p:grpSp>
        <p:nvGrpSpPr>
          <p:cNvPr id="10" name="Group 10"/>
          <p:cNvGrpSpPr/>
          <p:nvPr/>
        </p:nvGrpSpPr>
        <p:grpSpPr>
          <a:xfrm>
            <a:off x="0" y="0"/>
            <a:ext cx="18288000" cy="102870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12" name="Freeform 12" descr="Digital Connections"/>
          <p:cNvSpPr/>
          <p:nvPr/>
        </p:nvSpPr>
        <p:spPr>
          <a:xfrm>
            <a:off x="30" y="15"/>
            <a:ext cx="18287970" cy="10286985"/>
          </a:xfrm>
          <a:custGeom>
            <a:avLst/>
            <a:gdLst/>
            <a:ahLst/>
            <a:cxnLst/>
            <a:rect l="l" t="t" r="r" b="b"/>
            <a:pathLst>
              <a:path w="18287970" h="10286985">
                <a:moveTo>
                  <a:pt x="0" y="0"/>
                </a:moveTo>
                <a:lnTo>
                  <a:pt x="18287970" y="0"/>
                </a:lnTo>
                <a:lnTo>
                  <a:pt x="18287970" y="10286985"/>
                </a:lnTo>
                <a:lnTo>
                  <a:pt x="0" y="10286985"/>
                </a:lnTo>
                <a:lnTo>
                  <a:pt x="0" y="0"/>
                </a:lnTo>
                <a:close/>
              </a:path>
            </a:pathLst>
          </a:custGeom>
          <a:blipFill>
            <a:blip r:embed="rId2"/>
            <a:stretch>
              <a:fillRect l="-15937" t="-10005" r="-4207" b="-79"/>
            </a:stretch>
          </a:blipFill>
        </p:spPr>
      </p:sp>
      <p:sp>
        <p:nvSpPr>
          <p:cNvPr id="13" name="Freeform 13"/>
          <p:cNvSpPr/>
          <p:nvPr/>
        </p:nvSpPr>
        <p:spPr>
          <a:xfrm>
            <a:off x="669801" y="680464"/>
            <a:ext cx="16948400" cy="147831"/>
          </a:xfrm>
          <a:custGeom>
            <a:avLst/>
            <a:gdLst/>
            <a:ahLst/>
            <a:cxnLst/>
            <a:rect l="l" t="t" r="r" b="b"/>
            <a:pathLst>
              <a:path w="16948400" h="147831">
                <a:moveTo>
                  <a:pt x="0" y="0"/>
                </a:moveTo>
                <a:lnTo>
                  <a:pt x="16948399" y="0"/>
                </a:lnTo>
                <a:lnTo>
                  <a:pt x="16948399" y="147832"/>
                </a:lnTo>
                <a:lnTo>
                  <a:pt x="0" y="1478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673098" y="6642100"/>
            <a:ext cx="16891000" cy="2943745"/>
            <a:chOff x="0" y="0"/>
            <a:chExt cx="22521334" cy="3924994"/>
          </a:xfrm>
        </p:grpSpPr>
        <p:sp>
          <p:nvSpPr>
            <p:cNvPr id="15" name="Freeform 15"/>
            <p:cNvSpPr/>
            <p:nvPr/>
          </p:nvSpPr>
          <p:spPr>
            <a:xfrm>
              <a:off x="0" y="0"/>
              <a:ext cx="22521290" cy="3924935"/>
            </a:xfrm>
            <a:custGeom>
              <a:avLst/>
              <a:gdLst/>
              <a:ahLst/>
              <a:cxnLst/>
              <a:rect l="l" t="t" r="r" b="b"/>
              <a:pathLst>
                <a:path w="22521290" h="3924935">
                  <a:moveTo>
                    <a:pt x="0" y="0"/>
                  </a:moveTo>
                  <a:lnTo>
                    <a:pt x="22521290" y="0"/>
                  </a:lnTo>
                  <a:lnTo>
                    <a:pt x="22521290" y="3924935"/>
                  </a:lnTo>
                  <a:lnTo>
                    <a:pt x="0" y="3924935"/>
                  </a:lnTo>
                  <a:close/>
                </a:path>
              </a:pathLst>
            </a:custGeom>
            <a:solidFill>
              <a:srgbClr val="1A3260">
                <a:alpha val="92157"/>
              </a:srgbClr>
            </a:solidFill>
          </p:spPr>
        </p:sp>
      </p:grpSp>
      <p:grpSp>
        <p:nvGrpSpPr>
          <p:cNvPr id="16" name="Group 16"/>
          <p:cNvGrpSpPr/>
          <p:nvPr/>
        </p:nvGrpSpPr>
        <p:grpSpPr>
          <a:xfrm>
            <a:off x="871786" y="6858000"/>
            <a:ext cx="16490323" cy="1342866"/>
            <a:chOff x="0" y="0"/>
            <a:chExt cx="21987098" cy="1790488"/>
          </a:xfrm>
        </p:grpSpPr>
        <p:sp>
          <p:nvSpPr>
            <p:cNvPr id="17" name="Freeform 17"/>
            <p:cNvSpPr/>
            <p:nvPr/>
          </p:nvSpPr>
          <p:spPr>
            <a:xfrm>
              <a:off x="0" y="0"/>
              <a:ext cx="21987098" cy="1790488"/>
            </a:xfrm>
            <a:custGeom>
              <a:avLst/>
              <a:gdLst/>
              <a:ahLst/>
              <a:cxnLst/>
              <a:rect l="l" t="t" r="r" b="b"/>
              <a:pathLst>
                <a:path w="21987098" h="1790488">
                  <a:moveTo>
                    <a:pt x="0" y="0"/>
                  </a:moveTo>
                  <a:lnTo>
                    <a:pt x="21987098" y="0"/>
                  </a:lnTo>
                  <a:lnTo>
                    <a:pt x="21987098" y="1790488"/>
                  </a:lnTo>
                  <a:lnTo>
                    <a:pt x="0" y="1790488"/>
                  </a:lnTo>
                  <a:close/>
                </a:path>
              </a:pathLst>
            </a:custGeom>
            <a:solidFill>
              <a:srgbClr val="000000">
                <a:alpha val="0"/>
              </a:srgbClr>
            </a:solidFill>
          </p:spPr>
        </p:sp>
        <p:sp>
          <p:nvSpPr>
            <p:cNvPr id="18" name="TextBox 18"/>
            <p:cNvSpPr txBox="1"/>
            <p:nvPr/>
          </p:nvSpPr>
          <p:spPr>
            <a:xfrm>
              <a:off x="0" y="-142875"/>
              <a:ext cx="21987098" cy="1933363"/>
            </a:xfrm>
            <a:prstGeom prst="rect">
              <a:avLst/>
            </a:prstGeom>
          </p:spPr>
          <p:txBody>
            <a:bodyPr lIns="0" tIns="0" rIns="0" bIns="0" rtlCol="0" anchor="b"/>
            <a:lstStyle/>
            <a:p>
              <a:pPr algn="l">
                <a:lnSpc>
                  <a:spcPts val="8640"/>
                </a:lnSpc>
              </a:pPr>
              <a:r>
                <a:rPr lang="en-US" sz="7200">
                  <a:solidFill>
                    <a:srgbClr val="FFFFFF"/>
                  </a:solidFill>
                  <a:latin typeface="Gill Sans Light"/>
                  <a:ea typeface="Gill Sans Light"/>
                  <a:cs typeface="Gill Sans Light"/>
                  <a:sym typeface="Gill Sans Light"/>
                </a:rPr>
                <a:t>CYBERTHON.AI - 2025</a:t>
              </a:r>
            </a:p>
          </p:txBody>
        </p:sp>
      </p:grpSp>
      <p:sp>
        <p:nvSpPr>
          <p:cNvPr id="19" name="TextBox 19"/>
          <p:cNvSpPr txBox="1"/>
          <p:nvPr/>
        </p:nvSpPr>
        <p:spPr>
          <a:xfrm>
            <a:off x="963216" y="8198944"/>
            <a:ext cx="16307469" cy="683458"/>
          </a:xfrm>
          <a:prstGeom prst="rect">
            <a:avLst/>
          </a:prstGeom>
        </p:spPr>
        <p:txBody>
          <a:bodyPr lIns="0" tIns="0" rIns="0" bIns="0" rtlCol="0" anchor="t">
            <a:spAutoFit/>
          </a:bodyPr>
          <a:lstStyle/>
          <a:p>
            <a:pPr algn="l">
              <a:lnSpc>
                <a:spcPts val="2879"/>
              </a:lnSpc>
            </a:pPr>
            <a:r>
              <a:rPr lang="en-US" sz="2400">
                <a:solidFill>
                  <a:srgbClr val="7CEBFF"/>
                </a:solidFill>
                <a:latin typeface="Gill Sans Light"/>
                <a:ea typeface="Gill Sans Light"/>
                <a:cs typeface="Gill Sans Light"/>
                <a:sym typeface="Gill Sans Light"/>
              </a:rPr>
              <a:t>CHANDIGARH POLICE (IN PARTNERSHIP  WITH INFOSYS, CHANDIGARH)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rot="-10792129">
            <a:off x="-5162836" y="743593"/>
            <a:ext cx="9155917" cy="1331770"/>
          </a:xfrm>
          <a:custGeom>
            <a:avLst/>
            <a:gdLst/>
            <a:ahLst/>
            <a:cxnLst/>
            <a:rect l="l" t="t" r="r" b="b"/>
            <a:pathLst>
              <a:path w="9155917" h="1331770">
                <a:moveTo>
                  <a:pt x="0" y="0"/>
                </a:moveTo>
                <a:lnTo>
                  <a:pt x="9155917" y="0"/>
                </a:lnTo>
                <a:lnTo>
                  <a:pt x="9155917" y="1331770"/>
                </a:lnTo>
                <a:lnTo>
                  <a:pt x="0" y="1331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664784" y="2617272"/>
            <a:ext cx="9967772" cy="6641028"/>
          </a:xfrm>
          <a:custGeom>
            <a:avLst/>
            <a:gdLst/>
            <a:ahLst/>
            <a:cxnLst/>
            <a:rect l="l" t="t" r="r" b="b"/>
            <a:pathLst>
              <a:path w="9967772" h="6641028">
                <a:moveTo>
                  <a:pt x="0" y="0"/>
                </a:moveTo>
                <a:lnTo>
                  <a:pt x="9967772" y="0"/>
                </a:lnTo>
                <a:lnTo>
                  <a:pt x="9967772" y="6641028"/>
                </a:lnTo>
                <a:lnTo>
                  <a:pt x="0" y="6641028"/>
                </a:lnTo>
                <a:lnTo>
                  <a:pt x="0" y="0"/>
                </a:lnTo>
                <a:close/>
              </a:path>
            </a:pathLst>
          </a:custGeom>
          <a:blipFill>
            <a:blip r:embed="rId4"/>
            <a:stretch>
              <a:fillRect/>
            </a:stretch>
          </a:blipFill>
        </p:spPr>
      </p:sp>
      <p:sp>
        <p:nvSpPr>
          <p:cNvPr id="4" name="TextBox 4"/>
          <p:cNvSpPr txBox="1"/>
          <p:nvPr/>
        </p:nvSpPr>
        <p:spPr>
          <a:xfrm>
            <a:off x="3944048" y="1205102"/>
            <a:ext cx="5536741" cy="857250"/>
          </a:xfrm>
          <a:prstGeom prst="rect">
            <a:avLst/>
          </a:prstGeom>
        </p:spPr>
        <p:txBody>
          <a:bodyPr lIns="0" tIns="0" rIns="0" bIns="0" rtlCol="0" anchor="t">
            <a:spAutoFit/>
          </a:bodyPr>
          <a:lstStyle/>
          <a:p>
            <a:pPr algn="l">
              <a:lnSpc>
                <a:spcPts val="6299"/>
              </a:lnSpc>
            </a:pPr>
            <a:r>
              <a:rPr lang="en-US" sz="6999" b="1">
                <a:solidFill>
                  <a:srgbClr val="FFFFFF"/>
                </a:solidFill>
                <a:latin typeface="Montserrat Bold"/>
                <a:ea typeface="Montserrat Bold"/>
                <a:cs typeface="Montserrat Bold"/>
                <a:sym typeface="Montserrat Bold"/>
              </a:rPr>
              <a:t>TECHNICAL</a:t>
            </a:r>
          </a:p>
        </p:txBody>
      </p:sp>
      <p:sp>
        <p:nvSpPr>
          <p:cNvPr id="5" name="TextBox 5"/>
          <p:cNvSpPr txBox="1"/>
          <p:nvPr/>
        </p:nvSpPr>
        <p:spPr>
          <a:xfrm>
            <a:off x="9529170" y="1228725"/>
            <a:ext cx="5210818" cy="857250"/>
          </a:xfrm>
          <a:prstGeom prst="rect">
            <a:avLst/>
          </a:prstGeom>
        </p:spPr>
        <p:txBody>
          <a:bodyPr lIns="0" tIns="0" rIns="0" bIns="0" rtlCol="0" anchor="t">
            <a:spAutoFit/>
          </a:bodyPr>
          <a:lstStyle/>
          <a:p>
            <a:pPr algn="l">
              <a:lnSpc>
                <a:spcPts val="6299"/>
              </a:lnSpc>
            </a:pPr>
            <a:r>
              <a:rPr lang="en-US" sz="6999" b="1">
                <a:solidFill>
                  <a:srgbClr val="37B4BE"/>
                </a:solidFill>
                <a:latin typeface="Montserrat Bold"/>
                <a:ea typeface="Montserrat Bold"/>
                <a:cs typeface="Montserrat Bold"/>
                <a:sym typeface="Montserrat Bold"/>
              </a:rPr>
              <a:t>DESIGN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a:off x="4735239" y="4379837"/>
            <a:ext cx="4224797" cy="2520621"/>
          </a:xfrm>
          <a:custGeom>
            <a:avLst/>
            <a:gdLst/>
            <a:ahLst/>
            <a:cxnLst/>
            <a:rect l="l" t="t" r="r" b="b"/>
            <a:pathLst>
              <a:path w="4224797" h="2520621">
                <a:moveTo>
                  <a:pt x="0" y="0"/>
                </a:moveTo>
                <a:lnTo>
                  <a:pt x="4224797" y="0"/>
                </a:lnTo>
                <a:lnTo>
                  <a:pt x="4224797" y="2520621"/>
                </a:lnTo>
                <a:lnTo>
                  <a:pt x="0" y="2520621"/>
                </a:lnTo>
                <a:lnTo>
                  <a:pt x="0" y="0"/>
                </a:lnTo>
                <a:close/>
              </a:path>
            </a:pathLst>
          </a:custGeom>
          <a:blipFill>
            <a:blip r:embed="rId2"/>
            <a:stretch>
              <a:fillRect l="-20030" r="-88964" b="-353456"/>
            </a:stretch>
          </a:blipFill>
        </p:spPr>
      </p:sp>
      <p:sp>
        <p:nvSpPr>
          <p:cNvPr id="3" name="Freeform 3"/>
          <p:cNvSpPr/>
          <p:nvPr/>
        </p:nvSpPr>
        <p:spPr>
          <a:xfrm>
            <a:off x="13678747" y="4379837"/>
            <a:ext cx="3749468" cy="2214537"/>
          </a:xfrm>
          <a:custGeom>
            <a:avLst/>
            <a:gdLst/>
            <a:ahLst/>
            <a:cxnLst/>
            <a:rect l="l" t="t" r="r" b="b"/>
            <a:pathLst>
              <a:path w="3749468" h="2214537">
                <a:moveTo>
                  <a:pt x="0" y="0"/>
                </a:moveTo>
                <a:lnTo>
                  <a:pt x="3749468" y="0"/>
                </a:lnTo>
                <a:lnTo>
                  <a:pt x="3749468" y="2214537"/>
                </a:lnTo>
                <a:lnTo>
                  <a:pt x="0" y="2214537"/>
                </a:lnTo>
                <a:lnTo>
                  <a:pt x="0" y="0"/>
                </a:lnTo>
                <a:close/>
              </a:path>
            </a:pathLst>
          </a:custGeom>
          <a:blipFill>
            <a:blip r:embed="rId3"/>
            <a:stretch>
              <a:fillRect l="-22396" r="-81907" b="-347780"/>
            </a:stretch>
          </a:blipFill>
        </p:spPr>
      </p:sp>
      <p:sp>
        <p:nvSpPr>
          <p:cNvPr id="4" name="Freeform 4"/>
          <p:cNvSpPr/>
          <p:nvPr/>
        </p:nvSpPr>
        <p:spPr>
          <a:xfrm>
            <a:off x="413422" y="1838433"/>
            <a:ext cx="4150367" cy="7419867"/>
          </a:xfrm>
          <a:custGeom>
            <a:avLst/>
            <a:gdLst/>
            <a:ahLst/>
            <a:cxnLst/>
            <a:rect l="l" t="t" r="r" b="b"/>
            <a:pathLst>
              <a:path w="4150367" h="7419867">
                <a:moveTo>
                  <a:pt x="0" y="0"/>
                </a:moveTo>
                <a:lnTo>
                  <a:pt x="4150367" y="0"/>
                </a:lnTo>
                <a:lnTo>
                  <a:pt x="4150367" y="7419867"/>
                </a:lnTo>
                <a:lnTo>
                  <a:pt x="0" y="7419867"/>
                </a:lnTo>
                <a:lnTo>
                  <a:pt x="0" y="0"/>
                </a:lnTo>
                <a:close/>
              </a:path>
            </a:pathLst>
          </a:custGeom>
          <a:blipFill>
            <a:blip r:embed="rId4"/>
            <a:stretch>
              <a:fillRect l="-4617" r="-4617"/>
            </a:stretch>
          </a:blipFill>
        </p:spPr>
      </p:sp>
      <p:sp>
        <p:nvSpPr>
          <p:cNvPr id="5" name="Freeform 5"/>
          <p:cNvSpPr/>
          <p:nvPr/>
        </p:nvSpPr>
        <p:spPr>
          <a:xfrm>
            <a:off x="9144000" y="1838433"/>
            <a:ext cx="4349046" cy="7419867"/>
          </a:xfrm>
          <a:custGeom>
            <a:avLst/>
            <a:gdLst/>
            <a:ahLst/>
            <a:cxnLst/>
            <a:rect l="l" t="t" r="r" b="b"/>
            <a:pathLst>
              <a:path w="4349046" h="7419867">
                <a:moveTo>
                  <a:pt x="0" y="0"/>
                </a:moveTo>
                <a:lnTo>
                  <a:pt x="4349046" y="0"/>
                </a:lnTo>
                <a:lnTo>
                  <a:pt x="4349046" y="7419867"/>
                </a:lnTo>
                <a:lnTo>
                  <a:pt x="0" y="7419867"/>
                </a:lnTo>
                <a:lnTo>
                  <a:pt x="0" y="0"/>
                </a:lnTo>
                <a:close/>
              </a:path>
            </a:pathLst>
          </a:custGeom>
          <a:blipFill>
            <a:blip r:embed="rId5"/>
            <a:stretch>
              <a:fillRect l="-2839" r="-2879"/>
            </a:stretch>
          </a:blipFill>
        </p:spPr>
      </p:sp>
      <p:sp>
        <p:nvSpPr>
          <p:cNvPr id="6" name="TextBox 6"/>
          <p:cNvSpPr txBox="1"/>
          <p:nvPr/>
        </p:nvSpPr>
        <p:spPr>
          <a:xfrm>
            <a:off x="6409481" y="620709"/>
            <a:ext cx="9144000" cy="939806"/>
          </a:xfrm>
          <a:prstGeom prst="rect">
            <a:avLst/>
          </a:prstGeom>
        </p:spPr>
        <p:txBody>
          <a:bodyPr lIns="0" tIns="0" rIns="0" bIns="0" rtlCol="0" anchor="t">
            <a:spAutoFit/>
          </a:bodyPr>
          <a:lstStyle/>
          <a:p>
            <a:pPr algn="l">
              <a:lnSpc>
                <a:spcPts val="7000"/>
              </a:lnSpc>
            </a:pPr>
            <a:r>
              <a:rPr lang="en-US" sz="7000" b="1">
                <a:solidFill>
                  <a:srgbClr val="37B4BE"/>
                </a:solidFill>
                <a:latin typeface="Montserrat Bold"/>
                <a:ea typeface="Montserrat Bold"/>
                <a:cs typeface="Montserrat Bold"/>
                <a:sym typeface="Montserrat Bold"/>
              </a:rPr>
              <a:t>SOLUTION</a:t>
            </a:r>
          </a:p>
        </p:txBody>
      </p:sp>
      <p:sp>
        <p:nvSpPr>
          <p:cNvPr id="7" name="TextBox 7"/>
          <p:cNvSpPr txBox="1"/>
          <p:nvPr/>
        </p:nvSpPr>
        <p:spPr>
          <a:xfrm>
            <a:off x="4572000" y="3130511"/>
            <a:ext cx="9144000" cy="520700"/>
          </a:xfrm>
          <a:prstGeom prst="rect">
            <a:avLst/>
          </a:prstGeom>
        </p:spPr>
        <p:txBody>
          <a:bodyPr lIns="0" tIns="0" rIns="0" bIns="0" rtlCol="0" anchor="t">
            <a:spAutoFit/>
          </a:bodyPr>
          <a:lstStyle/>
          <a:p>
            <a:pPr algn="l">
              <a:lnSpc>
                <a:spcPts val="3999"/>
              </a:lnSpc>
            </a:pPr>
            <a:r>
              <a:rPr lang="en-US" sz="3999" b="1">
                <a:solidFill>
                  <a:srgbClr val="37B4BE"/>
                </a:solidFill>
                <a:latin typeface="Montserrat Bold"/>
                <a:ea typeface="Montserrat Bold"/>
                <a:cs typeface="Montserrat Bold"/>
                <a:sym typeface="Montserrat Bold"/>
              </a:rPr>
              <a:t>REPORT</a:t>
            </a:r>
          </a:p>
        </p:txBody>
      </p:sp>
      <p:sp>
        <p:nvSpPr>
          <p:cNvPr id="8" name="TextBox 8"/>
          <p:cNvSpPr txBox="1"/>
          <p:nvPr/>
        </p:nvSpPr>
        <p:spPr>
          <a:xfrm>
            <a:off x="13716000" y="3130511"/>
            <a:ext cx="9144000" cy="520700"/>
          </a:xfrm>
          <a:prstGeom prst="rect">
            <a:avLst/>
          </a:prstGeom>
        </p:spPr>
        <p:txBody>
          <a:bodyPr lIns="0" tIns="0" rIns="0" bIns="0" rtlCol="0" anchor="t">
            <a:spAutoFit/>
          </a:bodyPr>
          <a:lstStyle/>
          <a:p>
            <a:pPr algn="l">
              <a:lnSpc>
                <a:spcPts val="3999"/>
              </a:lnSpc>
            </a:pPr>
            <a:r>
              <a:rPr lang="en-US" sz="3999" b="1">
                <a:solidFill>
                  <a:srgbClr val="37B4BE"/>
                </a:solidFill>
                <a:latin typeface="Montserrat Bold"/>
                <a:ea typeface="Montserrat Bold"/>
                <a:cs typeface="Montserrat Bold"/>
                <a:sym typeface="Montserrat Bold"/>
              </a:rPr>
              <a:t>REPORT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t="152" b="152"/>
          <a:stretch>
            <a:fillRect/>
          </a:stretch>
        </p:blipFill>
        <p:spPr>
          <a:xfrm>
            <a:off x="476201" y="3072880"/>
            <a:ext cx="8396094" cy="4446848"/>
          </a:xfrm>
          <a:prstGeom prst="rect">
            <a:avLst/>
          </a:prstGeom>
        </p:spPr>
      </p:pic>
      <p:pic>
        <p:nvPicPr>
          <p:cNvPr id="3" name="Picture 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rcRect r="73779" b="22827"/>
          <a:stretch>
            <a:fillRect/>
          </a:stretch>
        </p:blipFill>
        <p:spPr>
          <a:xfrm>
            <a:off x="9172228" y="1896164"/>
            <a:ext cx="4107501" cy="6800281"/>
          </a:xfrm>
          <a:prstGeom prst="rect">
            <a:avLst/>
          </a:prstGeom>
        </p:spPr>
      </p:pic>
      <p:pic>
        <p:nvPicPr>
          <p:cNvPr id="4" name="Picture 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rcRect l="34105" r="40409" b="21125"/>
          <a:stretch>
            <a:fillRect/>
          </a:stretch>
        </p:blipFill>
        <p:spPr>
          <a:xfrm>
            <a:off x="13530872" y="2205417"/>
            <a:ext cx="3728428" cy="6491028"/>
          </a:xfrm>
          <a:prstGeom prst="rect">
            <a:avLst/>
          </a:prstGeom>
        </p:spPr>
      </p:pic>
      <p:sp>
        <p:nvSpPr>
          <p:cNvPr id="5" name="TextBox 5"/>
          <p:cNvSpPr txBox="1"/>
          <p:nvPr/>
        </p:nvSpPr>
        <p:spPr>
          <a:xfrm>
            <a:off x="3926385" y="620709"/>
            <a:ext cx="12502091" cy="939806"/>
          </a:xfrm>
          <a:prstGeom prst="rect">
            <a:avLst/>
          </a:prstGeom>
        </p:spPr>
        <p:txBody>
          <a:bodyPr lIns="0" tIns="0" rIns="0" bIns="0" rtlCol="0" anchor="t">
            <a:spAutoFit/>
          </a:bodyPr>
          <a:lstStyle/>
          <a:p>
            <a:pPr algn="l">
              <a:lnSpc>
                <a:spcPts val="7000"/>
              </a:lnSpc>
            </a:pPr>
            <a:r>
              <a:rPr lang="en-US" sz="7000" b="1">
                <a:solidFill>
                  <a:srgbClr val="37B4BE"/>
                </a:solidFill>
                <a:latin typeface="Montserrat Bold"/>
                <a:ea typeface="Montserrat Bold"/>
                <a:cs typeface="Montserrat Bold"/>
                <a:sym typeface="Montserrat Bold"/>
              </a:rPr>
              <a:t>SOLUTION PROTOTYPE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3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25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96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2"/>
                </p:tgtEl>
              </p:cMediaNode>
            </p:video>
            <p:video>
              <p:cMediaNode vol="100000">
                <p:cTn id="16" fill="hold" display="0">
                  <p:stCondLst>
                    <p:cond delay="indefinite"/>
                  </p:stCondLst>
                </p:cTn>
                <p:tgtEl>
                  <p:spTgt spid="3"/>
                </p:tgtEl>
              </p:cMediaNode>
            </p:video>
            <p:video>
              <p:cMediaNode vol="100000">
                <p:cTn id="1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a:stretch>
              <a:fillRect/>
            </a:stretch>
          </p:blipFill>
          <p:spPr>
            <a:xfrm>
              <a:off x="0" y="0"/>
              <a:ext cx="24384000" cy="13716000"/>
            </a:xfrm>
            <a:prstGeom prst="rect">
              <a:avLst/>
            </a:prstGeom>
          </p:spPr>
        </p:pic>
      </p:grpSp>
      <p:grpSp>
        <p:nvGrpSpPr>
          <p:cNvPr id="4" name="Group 4"/>
          <p:cNvGrpSpPr/>
          <p:nvPr/>
        </p:nvGrpSpPr>
        <p:grpSpPr>
          <a:xfrm>
            <a:off x="95922" y="507573"/>
            <a:ext cx="18288000" cy="10287000"/>
            <a:chOff x="0" y="0"/>
            <a:chExt cx="675277" cy="379844"/>
          </a:xfrm>
        </p:grpSpPr>
        <p:sp>
          <p:nvSpPr>
            <p:cNvPr id="5" name="Freeform 5"/>
            <p:cNvSpPr/>
            <p:nvPr/>
          </p:nvSpPr>
          <p:spPr>
            <a:xfrm>
              <a:off x="0" y="0"/>
              <a:ext cx="675277" cy="379844"/>
            </a:xfrm>
            <a:custGeom>
              <a:avLst/>
              <a:gdLst/>
              <a:ahLst/>
              <a:cxnLst/>
              <a:rect l="l" t="t" r="r" b="b"/>
              <a:pathLst>
                <a:path w="675277" h="379844">
                  <a:moveTo>
                    <a:pt x="0" y="0"/>
                  </a:moveTo>
                  <a:lnTo>
                    <a:pt x="675277" y="0"/>
                  </a:lnTo>
                  <a:lnTo>
                    <a:pt x="675277" y="379844"/>
                  </a:lnTo>
                  <a:lnTo>
                    <a:pt x="0" y="379844"/>
                  </a:lnTo>
                  <a:close/>
                </a:path>
              </a:pathLst>
            </a:custGeom>
            <a:solidFill>
              <a:srgbClr val="02060F">
                <a:alpha val="40000"/>
              </a:srgbClr>
            </a:solidFill>
          </p:spPr>
        </p:sp>
        <p:sp>
          <p:nvSpPr>
            <p:cNvPr id="6" name="TextBox 6"/>
            <p:cNvSpPr txBox="1"/>
            <p:nvPr/>
          </p:nvSpPr>
          <p:spPr>
            <a:xfrm>
              <a:off x="0" y="-38100"/>
              <a:ext cx="675277" cy="417944"/>
            </a:xfrm>
            <a:prstGeom prst="rect">
              <a:avLst/>
            </a:prstGeom>
          </p:spPr>
          <p:txBody>
            <a:bodyPr lIns="362344" tIns="362344" rIns="362344" bIns="362344" rtlCol="0" anchor="ctr"/>
            <a:lstStyle/>
            <a:p>
              <a:pPr algn="ctr">
                <a:lnSpc>
                  <a:spcPts val="2660"/>
                </a:lnSpc>
              </a:pPr>
              <a:endParaRPr/>
            </a:p>
          </p:txBody>
        </p:sp>
      </p:grpSp>
      <p:grpSp>
        <p:nvGrpSpPr>
          <p:cNvPr id="7" name="Group 7"/>
          <p:cNvGrpSpPr/>
          <p:nvPr/>
        </p:nvGrpSpPr>
        <p:grpSpPr>
          <a:xfrm>
            <a:off x="567270" y="3579605"/>
            <a:ext cx="13738578" cy="5197939"/>
            <a:chOff x="0" y="0"/>
            <a:chExt cx="358020" cy="135456"/>
          </a:xfrm>
        </p:grpSpPr>
        <p:sp>
          <p:nvSpPr>
            <p:cNvPr id="8" name="Freeform 8"/>
            <p:cNvSpPr/>
            <p:nvPr/>
          </p:nvSpPr>
          <p:spPr>
            <a:xfrm>
              <a:off x="0" y="0"/>
              <a:ext cx="358020" cy="135456"/>
            </a:xfrm>
            <a:custGeom>
              <a:avLst/>
              <a:gdLst/>
              <a:ahLst/>
              <a:cxnLst/>
              <a:rect l="l" t="t" r="r" b="b"/>
              <a:pathLst>
                <a:path w="358020" h="135456">
                  <a:moveTo>
                    <a:pt x="0" y="0"/>
                  </a:moveTo>
                  <a:lnTo>
                    <a:pt x="358020" y="0"/>
                  </a:lnTo>
                  <a:lnTo>
                    <a:pt x="358020" y="135456"/>
                  </a:lnTo>
                  <a:lnTo>
                    <a:pt x="0" y="135456"/>
                  </a:lnTo>
                  <a:close/>
                </a:path>
              </a:pathLst>
            </a:custGeom>
            <a:gradFill rotWithShape="1">
              <a:gsLst>
                <a:gs pos="0">
                  <a:srgbClr val="175DB7">
                    <a:alpha val="100000"/>
                  </a:srgbClr>
                </a:gs>
                <a:gs pos="100000">
                  <a:srgbClr val="13BFAF">
                    <a:alpha val="100000"/>
                  </a:srgbClr>
                </a:gs>
              </a:gsLst>
              <a:lin ang="0"/>
            </a:gradFill>
          </p:spPr>
        </p:sp>
        <p:sp>
          <p:nvSpPr>
            <p:cNvPr id="9" name="TextBox 9"/>
            <p:cNvSpPr txBox="1"/>
            <p:nvPr/>
          </p:nvSpPr>
          <p:spPr>
            <a:xfrm>
              <a:off x="0" y="-38100"/>
              <a:ext cx="358020" cy="173556"/>
            </a:xfrm>
            <a:prstGeom prst="rect">
              <a:avLst/>
            </a:prstGeom>
          </p:spPr>
          <p:txBody>
            <a:bodyPr lIns="362344" tIns="362344" rIns="362344" bIns="362344" rtlCol="0" anchor="ctr"/>
            <a:lstStyle/>
            <a:p>
              <a:pPr algn="ctr">
                <a:lnSpc>
                  <a:spcPts val="2660"/>
                </a:lnSpc>
              </a:pPr>
              <a:endParaRPr/>
            </a:p>
          </p:txBody>
        </p:sp>
      </p:grpSp>
      <p:sp>
        <p:nvSpPr>
          <p:cNvPr id="10" name="Freeform 10"/>
          <p:cNvSpPr/>
          <p:nvPr/>
        </p:nvSpPr>
        <p:spPr>
          <a:xfrm rot="-10799121">
            <a:off x="9510694" y="238"/>
            <a:ext cx="8776185" cy="8776185"/>
          </a:xfrm>
          <a:custGeom>
            <a:avLst/>
            <a:gdLst/>
            <a:ahLst/>
            <a:cxnLst/>
            <a:rect l="l" t="t" r="r" b="b"/>
            <a:pathLst>
              <a:path w="8776185" h="8776185">
                <a:moveTo>
                  <a:pt x="0" y="0"/>
                </a:moveTo>
                <a:lnTo>
                  <a:pt x="8776185" y="0"/>
                </a:lnTo>
                <a:lnTo>
                  <a:pt x="8776185" y="8776185"/>
                </a:lnTo>
                <a:lnTo>
                  <a:pt x="0" y="8776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028700" y="1228725"/>
            <a:ext cx="8851972" cy="857250"/>
          </a:xfrm>
          <a:prstGeom prst="rect">
            <a:avLst/>
          </a:prstGeom>
        </p:spPr>
        <p:txBody>
          <a:bodyPr lIns="0" tIns="0" rIns="0" bIns="0" rtlCol="0" anchor="t">
            <a:spAutoFit/>
          </a:bodyPr>
          <a:lstStyle/>
          <a:p>
            <a:pPr algn="l">
              <a:lnSpc>
                <a:spcPts val="6299"/>
              </a:lnSpc>
            </a:pPr>
            <a:r>
              <a:rPr lang="en-US" sz="6999" b="1">
                <a:solidFill>
                  <a:srgbClr val="FFFFFF"/>
                </a:solidFill>
                <a:latin typeface="Montserrat Bold"/>
                <a:ea typeface="Montserrat Bold"/>
                <a:cs typeface="Montserrat Bold"/>
                <a:sym typeface="Montserrat Bold"/>
              </a:rPr>
              <a:t>ASSUMPTIONS</a:t>
            </a:r>
          </a:p>
        </p:txBody>
      </p:sp>
      <p:grpSp>
        <p:nvGrpSpPr>
          <p:cNvPr id="12" name="Group 12"/>
          <p:cNvGrpSpPr/>
          <p:nvPr/>
        </p:nvGrpSpPr>
        <p:grpSpPr>
          <a:xfrm>
            <a:off x="8406706" y="4974976"/>
            <a:ext cx="833216" cy="83321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9525"/>
              <a:ext cx="660400" cy="746125"/>
            </a:xfrm>
            <a:prstGeom prst="rect">
              <a:avLst/>
            </a:prstGeom>
          </p:spPr>
          <p:txBody>
            <a:bodyPr lIns="50800" tIns="50800" rIns="50800" bIns="50800" rtlCol="0" anchor="ctr"/>
            <a:lstStyle/>
            <a:p>
              <a:pPr algn="ctr">
                <a:lnSpc>
                  <a:spcPts val="3000"/>
                </a:lnSpc>
              </a:pPr>
              <a:endParaRPr/>
            </a:p>
          </p:txBody>
        </p:sp>
      </p:grpSp>
      <p:grpSp>
        <p:nvGrpSpPr>
          <p:cNvPr id="15" name="Group 15"/>
          <p:cNvGrpSpPr/>
          <p:nvPr/>
        </p:nvGrpSpPr>
        <p:grpSpPr>
          <a:xfrm>
            <a:off x="8406706" y="6548958"/>
            <a:ext cx="833216" cy="83321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9525"/>
              <a:ext cx="660400" cy="746125"/>
            </a:xfrm>
            <a:prstGeom prst="rect">
              <a:avLst/>
            </a:prstGeom>
          </p:spPr>
          <p:txBody>
            <a:bodyPr lIns="50800" tIns="50800" rIns="50800" bIns="50800" rtlCol="0" anchor="ctr"/>
            <a:lstStyle/>
            <a:p>
              <a:pPr algn="ctr">
                <a:lnSpc>
                  <a:spcPts val="3000"/>
                </a:lnSpc>
              </a:pPr>
              <a:endParaRPr/>
            </a:p>
          </p:txBody>
        </p:sp>
      </p:grpSp>
      <p:grpSp>
        <p:nvGrpSpPr>
          <p:cNvPr id="18" name="Group 18"/>
          <p:cNvGrpSpPr/>
          <p:nvPr/>
        </p:nvGrpSpPr>
        <p:grpSpPr>
          <a:xfrm>
            <a:off x="1317746" y="4974976"/>
            <a:ext cx="833216" cy="83321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9525"/>
              <a:ext cx="660400" cy="746125"/>
            </a:xfrm>
            <a:prstGeom prst="rect">
              <a:avLst/>
            </a:prstGeom>
          </p:spPr>
          <p:txBody>
            <a:bodyPr lIns="50800" tIns="50800" rIns="50800" bIns="50800" rtlCol="0" anchor="ctr"/>
            <a:lstStyle/>
            <a:p>
              <a:pPr algn="ctr">
                <a:lnSpc>
                  <a:spcPts val="3000"/>
                </a:lnSpc>
              </a:pPr>
              <a:endParaRPr/>
            </a:p>
          </p:txBody>
        </p:sp>
      </p:grpSp>
      <p:grpSp>
        <p:nvGrpSpPr>
          <p:cNvPr id="21" name="Group 21"/>
          <p:cNvGrpSpPr/>
          <p:nvPr/>
        </p:nvGrpSpPr>
        <p:grpSpPr>
          <a:xfrm>
            <a:off x="1317746" y="6548958"/>
            <a:ext cx="833216" cy="83321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3" name="TextBox 23"/>
            <p:cNvSpPr txBox="1"/>
            <p:nvPr/>
          </p:nvSpPr>
          <p:spPr>
            <a:xfrm>
              <a:off x="76200" y="-9525"/>
              <a:ext cx="660400" cy="746125"/>
            </a:xfrm>
            <a:prstGeom prst="rect">
              <a:avLst/>
            </a:prstGeom>
          </p:spPr>
          <p:txBody>
            <a:bodyPr lIns="50800" tIns="50800" rIns="50800" bIns="50800" rtlCol="0" anchor="ctr"/>
            <a:lstStyle/>
            <a:p>
              <a:pPr algn="ctr">
                <a:lnSpc>
                  <a:spcPts val="3000"/>
                </a:lnSpc>
              </a:pPr>
              <a:endParaRPr/>
            </a:p>
          </p:txBody>
        </p:sp>
      </p:grpSp>
      <p:sp>
        <p:nvSpPr>
          <p:cNvPr id="24" name="TextBox 24"/>
          <p:cNvSpPr txBox="1"/>
          <p:nvPr/>
        </p:nvSpPr>
        <p:spPr>
          <a:xfrm>
            <a:off x="859509" y="4681966"/>
            <a:ext cx="7016101" cy="461534"/>
          </a:xfrm>
          <a:prstGeom prst="rect">
            <a:avLst/>
          </a:prstGeom>
        </p:spPr>
        <p:txBody>
          <a:bodyPr lIns="0" tIns="0" rIns="0" bIns="0" rtlCol="0" anchor="t">
            <a:spAutoFit/>
          </a:bodyPr>
          <a:lstStyle/>
          <a:p>
            <a:pPr algn="ctr">
              <a:lnSpc>
                <a:spcPts val="3717"/>
              </a:lnSpc>
            </a:pPr>
            <a:r>
              <a:rPr lang="en-US" sz="2655" b="1">
                <a:solidFill>
                  <a:srgbClr val="FFFFFF"/>
                </a:solidFill>
                <a:latin typeface="Canva Sans Bold"/>
                <a:ea typeface="Canva Sans Bold"/>
                <a:cs typeface="Canva Sans Bold"/>
                <a:sym typeface="Canva Sans Bold"/>
              </a:rPr>
              <a:t>Static Camera Placement</a:t>
            </a:r>
          </a:p>
        </p:txBody>
      </p:sp>
      <p:sp>
        <p:nvSpPr>
          <p:cNvPr id="25" name="TextBox 25"/>
          <p:cNvSpPr txBox="1"/>
          <p:nvPr/>
        </p:nvSpPr>
        <p:spPr>
          <a:xfrm>
            <a:off x="2285328" y="5121448"/>
            <a:ext cx="3169359" cy="1323064"/>
          </a:xfrm>
          <a:prstGeom prst="rect">
            <a:avLst/>
          </a:prstGeom>
        </p:spPr>
        <p:txBody>
          <a:bodyPr lIns="0" tIns="0" rIns="0" bIns="0" rtlCol="0" anchor="t">
            <a:spAutoFit/>
          </a:bodyPr>
          <a:lstStyle/>
          <a:p>
            <a:pPr algn="l">
              <a:lnSpc>
                <a:spcPts val="2150"/>
              </a:lnSpc>
            </a:pPr>
            <a:r>
              <a:rPr lang="en-US" sz="1535">
                <a:solidFill>
                  <a:srgbClr val="FFFFFF"/>
                </a:solidFill>
                <a:latin typeface="Canva Sans"/>
                <a:ea typeface="Canva Sans"/>
                <a:cs typeface="Canva Sans"/>
                <a:sym typeface="Canva Sans"/>
              </a:rPr>
              <a:t>The input video (webcam or MP4) is assumed to come from a stationary camera, ensuring a fixed background for reliable motion and behavior analysis.</a:t>
            </a:r>
          </a:p>
        </p:txBody>
      </p:sp>
      <p:sp>
        <p:nvSpPr>
          <p:cNvPr id="26" name="TextBox 26"/>
          <p:cNvSpPr txBox="1"/>
          <p:nvPr/>
        </p:nvSpPr>
        <p:spPr>
          <a:xfrm>
            <a:off x="0" y="6491808"/>
            <a:ext cx="7016101" cy="461534"/>
          </a:xfrm>
          <a:prstGeom prst="rect">
            <a:avLst/>
          </a:prstGeom>
        </p:spPr>
        <p:txBody>
          <a:bodyPr lIns="0" tIns="0" rIns="0" bIns="0" rtlCol="0" anchor="t">
            <a:spAutoFit/>
          </a:bodyPr>
          <a:lstStyle/>
          <a:p>
            <a:pPr algn="ctr">
              <a:lnSpc>
                <a:spcPts val="3717"/>
              </a:lnSpc>
            </a:pPr>
            <a:r>
              <a:rPr lang="en-US" sz="2655" b="1">
                <a:solidFill>
                  <a:srgbClr val="FFFFFF"/>
                </a:solidFill>
                <a:latin typeface="Canva Sans Bold"/>
                <a:ea typeface="Canva Sans Bold"/>
                <a:cs typeface="Canva Sans Bold"/>
                <a:sym typeface="Canva Sans Bold"/>
              </a:rPr>
              <a:t>Clear Visibility</a:t>
            </a:r>
          </a:p>
        </p:txBody>
      </p:sp>
      <p:sp>
        <p:nvSpPr>
          <p:cNvPr id="27" name="TextBox 27"/>
          <p:cNvSpPr txBox="1"/>
          <p:nvPr/>
        </p:nvSpPr>
        <p:spPr>
          <a:xfrm>
            <a:off x="2285328" y="7010492"/>
            <a:ext cx="3169359" cy="1323064"/>
          </a:xfrm>
          <a:prstGeom prst="rect">
            <a:avLst/>
          </a:prstGeom>
        </p:spPr>
        <p:txBody>
          <a:bodyPr lIns="0" tIns="0" rIns="0" bIns="0" rtlCol="0" anchor="t">
            <a:spAutoFit/>
          </a:bodyPr>
          <a:lstStyle/>
          <a:p>
            <a:pPr algn="l">
              <a:lnSpc>
                <a:spcPts val="2150"/>
              </a:lnSpc>
            </a:pPr>
            <a:r>
              <a:rPr lang="en-US" sz="1535">
                <a:solidFill>
                  <a:srgbClr val="FFFFFF"/>
                </a:solidFill>
                <a:latin typeface="Canva Sans"/>
                <a:ea typeface="Canva Sans"/>
                <a:cs typeface="Canva Sans"/>
                <a:sym typeface="Canva Sans"/>
              </a:rPr>
              <a:t>Objects of interest (people, bags, faces) are assumed to be clearly visible in the frame under good lighting and resolution conditions for accurate detectio</a:t>
            </a:r>
          </a:p>
        </p:txBody>
      </p:sp>
      <p:sp>
        <p:nvSpPr>
          <p:cNvPr id="28" name="TextBox 28"/>
          <p:cNvSpPr txBox="1"/>
          <p:nvPr/>
        </p:nvSpPr>
        <p:spPr>
          <a:xfrm>
            <a:off x="9509573" y="5203110"/>
            <a:ext cx="3169359" cy="1056364"/>
          </a:xfrm>
          <a:prstGeom prst="rect">
            <a:avLst/>
          </a:prstGeom>
        </p:spPr>
        <p:txBody>
          <a:bodyPr lIns="0" tIns="0" rIns="0" bIns="0" rtlCol="0" anchor="t">
            <a:spAutoFit/>
          </a:bodyPr>
          <a:lstStyle/>
          <a:p>
            <a:pPr algn="l">
              <a:lnSpc>
                <a:spcPts val="2150"/>
              </a:lnSpc>
            </a:pPr>
            <a:r>
              <a:rPr lang="en-US" sz="1535">
                <a:solidFill>
                  <a:srgbClr val="FFFFFF"/>
                </a:solidFill>
                <a:latin typeface="Canva Sans"/>
                <a:ea typeface="Canva Sans"/>
                <a:cs typeface="Canva Sans"/>
                <a:sym typeface="Canva Sans"/>
              </a:rPr>
              <a:t>The detection logic assumes moderate crowd density where individual tracking and object association are still possible.</a:t>
            </a:r>
          </a:p>
        </p:txBody>
      </p:sp>
      <p:sp>
        <p:nvSpPr>
          <p:cNvPr id="29" name="TextBox 29"/>
          <p:cNvSpPr txBox="1"/>
          <p:nvPr/>
        </p:nvSpPr>
        <p:spPr>
          <a:xfrm>
            <a:off x="9509573" y="6936991"/>
            <a:ext cx="3169359" cy="1323064"/>
          </a:xfrm>
          <a:prstGeom prst="rect">
            <a:avLst/>
          </a:prstGeom>
        </p:spPr>
        <p:txBody>
          <a:bodyPr lIns="0" tIns="0" rIns="0" bIns="0" rtlCol="0" anchor="t">
            <a:spAutoFit/>
          </a:bodyPr>
          <a:lstStyle/>
          <a:p>
            <a:pPr algn="l">
              <a:lnSpc>
                <a:spcPts val="2150"/>
              </a:lnSpc>
            </a:pPr>
            <a:r>
              <a:rPr lang="en-US" sz="1535">
                <a:solidFill>
                  <a:srgbClr val="FFFFFF"/>
                </a:solidFill>
                <a:latin typeface="Canva Sans"/>
                <a:ea typeface="Canva Sans"/>
                <a:cs typeface="Canva Sans"/>
                <a:sym typeface="Canva Sans"/>
              </a:rPr>
              <a:t>Suspicious behaviors are defined based on objects detected by YOLOv8 (e.g., person, backpack, handbag)—no detection of unknown or undefined classes.</a:t>
            </a:r>
          </a:p>
        </p:txBody>
      </p:sp>
      <p:sp>
        <p:nvSpPr>
          <p:cNvPr id="30" name="TextBox 30"/>
          <p:cNvSpPr txBox="1"/>
          <p:nvPr/>
        </p:nvSpPr>
        <p:spPr>
          <a:xfrm>
            <a:off x="7875611" y="4617751"/>
            <a:ext cx="7016101" cy="461534"/>
          </a:xfrm>
          <a:prstGeom prst="rect">
            <a:avLst/>
          </a:prstGeom>
        </p:spPr>
        <p:txBody>
          <a:bodyPr lIns="0" tIns="0" rIns="0" bIns="0" rtlCol="0" anchor="t">
            <a:spAutoFit/>
          </a:bodyPr>
          <a:lstStyle/>
          <a:p>
            <a:pPr algn="ctr">
              <a:lnSpc>
                <a:spcPts val="3717"/>
              </a:lnSpc>
            </a:pPr>
            <a:r>
              <a:rPr lang="en-US" sz="2655" b="1">
                <a:solidFill>
                  <a:srgbClr val="FFFFFF"/>
                </a:solidFill>
                <a:latin typeface="Canva Sans Bold"/>
                <a:ea typeface="Canva Sans Bold"/>
                <a:cs typeface="Canva Sans Bold"/>
                <a:sym typeface="Canva Sans Bold"/>
              </a:rPr>
              <a:t>Limited Crowd Density</a:t>
            </a:r>
          </a:p>
        </p:txBody>
      </p:sp>
      <p:sp>
        <p:nvSpPr>
          <p:cNvPr id="31" name="TextBox 31"/>
          <p:cNvSpPr txBox="1"/>
          <p:nvPr/>
        </p:nvSpPr>
        <p:spPr>
          <a:xfrm>
            <a:off x="7740011" y="6354724"/>
            <a:ext cx="7016101" cy="461534"/>
          </a:xfrm>
          <a:prstGeom prst="rect">
            <a:avLst/>
          </a:prstGeom>
        </p:spPr>
        <p:txBody>
          <a:bodyPr lIns="0" tIns="0" rIns="0" bIns="0" rtlCol="0" anchor="t">
            <a:spAutoFit/>
          </a:bodyPr>
          <a:lstStyle/>
          <a:p>
            <a:pPr algn="ctr">
              <a:lnSpc>
                <a:spcPts val="3717"/>
              </a:lnSpc>
            </a:pPr>
            <a:r>
              <a:rPr lang="en-US" sz="2655" b="1">
                <a:solidFill>
                  <a:srgbClr val="FFFFFF"/>
                </a:solidFill>
                <a:latin typeface="Canva Sans Bold"/>
                <a:ea typeface="Canva Sans Bold"/>
                <a:cs typeface="Canva Sans Bold"/>
                <a:sym typeface="Canva Sans Bold"/>
              </a:rPr>
              <a:t>Known Object Classes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1A3260"/>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4590B8"/>
            </a:solidFill>
          </p:spPr>
        </p:sp>
      </p:grpSp>
      <p:grpSp>
        <p:nvGrpSpPr>
          <p:cNvPr id="8" name="Group 8"/>
          <p:cNvGrpSpPr/>
          <p:nvPr/>
        </p:nvGrpSpPr>
        <p:grpSpPr>
          <a:xfrm>
            <a:off x="661024" y="909831"/>
            <a:ext cx="16950054" cy="1888240"/>
            <a:chOff x="0" y="0"/>
            <a:chExt cx="22600072" cy="2517654"/>
          </a:xfrm>
        </p:grpSpPr>
        <p:sp>
          <p:nvSpPr>
            <p:cNvPr id="9" name="Freeform 9"/>
            <p:cNvSpPr/>
            <p:nvPr/>
          </p:nvSpPr>
          <p:spPr>
            <a:xfrm>
              <a:off x="0" y="0"/>
              <a:ext cx="22600031" cy="2517648"/>
            </a:xfrm>
            <a:custGeom>
              <a:avLst/>
              <a:gdLst/>
              <a:ahLst/>
              <a:cxnLst/>
              <a:rect l="l" t="t" r="r" b="b"/>
              <a:pathLst>
                <a:path w="22600031" h="2517648">
                  <a:moveTo>
                    <a:pt x="0" y="0"/>
                  </a:moveTo>
                  <a:lnTo>
                    <a:pt x="22600031" y="0"/>
                  </a:lnTo>
                  <a:lnTo>
                    <a:pt x="22600031" y="2517648"/>
                  </a:lnTo>
                  <a:lnTo>
                    <a:pt x="0" y="2517648"/>
                  </a:lnTo>
                  <a:close/>
                </a:path>
              </a:pathLst>
            </a:custGeom>
            <a:solidFill>
              <a:srgbClr val="1A3260"/>
            </a:solidFill>
          </p:spPr>
        </p:sp>
      </p:grpSp>
      <p:grpSp>
        <p:nvGrpSpPr>
          <p:cNvPr id="10" name="Group 10"/>
          <p:cNvGrpSpPr/>
          <p:nvPr/>
        </p:nvGrpSpPr>
        <p:grpSpPr>
          <a:xfrm>
            <a:off x="863841" y="1094487"/>
            <a:ext cx="16544250" cy="1482300"/>
            <a:chOff x="0" y="0"/>
            <a:chExt cx="22059000" cy="1976400"/>
          </a:xfrm>
        </p:grpSpPr>
        <p:sp>
          <p:nvSpPr>
            <p:cNvPr id="11" name="Freeform 11"/>
            <p:cNvSpPr/>
            <p:nvPr/>
          </p:nvSpPr>
          <p:spPr>
            <a:xfrm>
              <a:off x="0" y="0"/>
              <a:ext cx="22059001" cy="1976400"/>
            </a:xfrm>
            <a:custGeom>
              <a:avLst/>
              <a:gdLst/>
              <a:ahLst/>
              <a:cxnLst/>
              <a:rect l="l" t="t" r="r" b="b"/>
              <a:pathLst>
                <a:path w="22059001" h="1976400">
                  <a:moveTo>
                    <a:pt x="0" y="0"/>
                  </a:moveTo>
                  <a:lnTo>
                    <a:pt x="22059001" y="0"/>
                  </a:lnTo>
                  <a:lnTo>
                    <a:pt x="22059001" y="1976400"/>
                  </a:lnTo>
                  <a:lnTo>
                    <a:pt x="0" y="1976400"/>
                  </a:lnTo>
                  <a:close/>
                </a:path>
              </a:pathLst>
            </a:custGeom>
            <a:solidFill>
              <a:srgbClr val="000000">
                <a:alpha val="0"/>
              </a:srgbClr>
            </a:solidFill>
          </p:spPr>
        </p:sp>
        <p:sp>
          <p:nvSpPr>
            <p:cNvPr id="12" name="TextBox 12"/>
            <p:cNvSpPr txBox="1"/>
            <p:nvPr/>
          </p:nvSpPr>
          <p:spPr>
            <a:xfrm>
              <a:off x="0" y="-85725"/>
              <a:ext cx="22059000" cy="2062125"/>
            </a:xfrm>
            <a:prstGeom prst="rect">
              <a:avLst/>
            </a:prstGeom>
          </p:spPr>
          <p:txBody>
            <a:bodyPr lIns="0" tIns="0" rIns="0" bIns="0" rtlCol="0" anchor="b"/>
            <a:lstStyle/>
            <a:p>
              <a:pPr algn="l">
                <a:lnSpc>
                  <a:spcPts val="5040"/>
                </a:lnSpc>
              </a:pPr>
              <a:r>
                <a:rPr lang="en-US" sz="4200">
                  <a:solidFill>
                    <a:srgbClr val="FFFFFF"/>
                  </a:solidFill>
                  <a:latin typeface="Gill Sans Light"/>
                  <a:ea typeface="Gill Sans Light"/>
                  <a:cs typeface="Gill Sans Light"/>
                  <a:sym typeface="Gill Sans Light"/>
                </a:rPr>
                <a:t>Submission Guidelines:</a:t>
              </a:r>
            </a:p>
          </p:txBody>
        </p:sp>
      </p:grpSp>
      <p:sp>
        <p:nvSpPr>
          <p:cNvPr id="13" name="TextBox 13"/>
          <p:cNvSpPr txBox="1"/>
          <p:nvPr/>
        </p:nvSpPr>
        <p:spPr>
          <a:xfrm>
            <a:off x="805650" y="3538300"/>
            <a:ext cx="16710600" cy="5110300"/>
          </a:xfrm>
          <a:prstGeom prst="rect">
            <a:avLst/>
          </a:prstGeom>
        </p:spPr>
        <p:txBody>
          <a:bodyPr lIns="0" tIns="0" rIns="0" bIns="0" rtlCol="0" anchor="t">
            <a:spAutoFit/>
          </a:bodyPr>
          <a:lstStyle/>
          <a:p>
            <a:pPr algn="l">
              <a:lnSpc>
                <a:spcPts val="4320"/>
              </a:lnSpc>
            </a:pPr>
            <a:r>
              <a:rPr lang="en-US" sz="3600">
                <a:solidFill>
                  <a:srgbClr val="002060"/>
                </a:solidFill>
                <a:latin typeface="Gill Sans Light"/>
                <a:ea typeface="Gill Sans Light"/>
                <a:cs typeface="Gill Sans Light"/>
                <a:sym typeface="Gill Sans Light"/>
              </a:rPr>
              <a:t>1. At least 50% code of overall Solution should be completed by teams before submission (due date is 31st May 2025 by 2359 hrs IST)</a:t>
            </a:r>
          </a:p>
          <a:p>
            <a:pPr algn="l">
              <a:lnSpc>
                <a:spcPts val="2520"/>
              </a:lnSpc>
            </a:pPr>
            <a:endParaRPr lang="en-US" sz="3600">
              <a:solidFill>
                <a:srgbClr val="002060"/>
              </a:solidFill>
              <a:latin typeface="Gill Sans Light"/>
              <a:ea typeface="Gill Sans Light"/>
              <a:cs typeface="Gill Sans Light"/>
              <a:sym typeface="Gill Sans Light"/>
            </a:endParaRPr>
          </a:p>
          <a:p>
            <a:pPr algn="l">
              <a:lnSpc>
                <a:spcPts val="4320"/>
              </a:lnSpc>
            </a:pPr>
            <a:r>
              <a:rPr lang="en-US" sz="3600">
                <a:solidFill>
                  <a:srgbClr val="002060"/>
                </a:solidFill>
                <a:latin typeface="Gill Sans Light"/>
                <a:ea typeface="Gill Sans Light"/>
                <a:cs typeface="Gill Sans Light"/>
                <a:sym typeface="Gill Sans Light"/>
              </a:rPr>
              <a:t>2. Teams can continue working on the solution post submission – till final presentation is not done during in-person event.</a:t>
            </a:r>
          </a:p>
          <a:p>
            <a:pPr algn="l">
              <a:lnSpc>
                <a:spcPts val="2520"/>
              </a:lnSpc>
            </a:pPr>
            <a:endParaRPr lang="en-US" sz="3600">
              <a:solidFill>
                <a:srgbClr val="002060"/>
              </a:solidFill>
              <a:latin typeface="Gill Sans Light"/>
              <a:ea typeface="Gill Sans Light"/>
              <a:cs typeface="Gill Sans Light"/>
              <a:sym typeface="Gill Sans Light"/>
            </a:endParaRPr>
          </a:p>
          <a:p>
            <a:pPr algn="l">
              <a:lnSpc>
                <a:spcPts val="4320"/>
              </a:lnSpc>
            </a:pPr>
            <a:r>
              <a:rPr lang="en-US" sz="3600">
                <a:solidFill>
                  <a:srgbClr val="002060"/>
                </a:solidFill>
                <a:latin typeface="Gill Sans Light"/>
                <a:ea typeface="Gill Sans Light"/>
                <a:cs typeface="Gill Sans Light"/>
                <a:sym typeface="Gill Sans Light"/>
              </a:rPr>
              <a:t>3. At In-person event, Top qualified Teams (after submission round) can refine their solutions along with Master Hacks Team before final presentation which is planned for 2 days ~ 13th and 14th June 2025 @Chandigarh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1A3260"/>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4590B8"/>
            </a:solidFill>
          </p:spPr>
        </p:sp>
      </p:grpSp>
      <p:grpSp>
        <p:nvGrpSpPr>
          <p:cNvPr id="8" name="Group 8"/>
          <p:cNvGrpSpPr/>
          <p:nvPr/>
        </p:nvGrpSpPr>
        <p:grpSpPr>
          <a:xfrm>
            <a:off x="661024" y="909831"/>
            <a:ext cx="16950054" cy="1888240"/>
            <a:chOff x="0" y="0"/>
            <a:chExt cx="22600072" cy="2517654"/>
          </a:xfrm>
        </p:grpSpPr>
        <p:sp>
          <p:nvSpPr>
            <p:cNvPr id="9" name="Freeform 9"/>
            <p:cNvSpPr/>
            <p:nvPr/>
          </p:nvSpPr>
          <p:spPr>
            <a:xfrm>
              <a:off x="0" y="0"/>
              <a:ext cx="22600031" cy="2517648"/>
            </a:xfrm>
            <a:custGeom>
              <a:avLst/>
              <a:gdLst/>
              <a:ahLst/>
              <a:cxnLst/>
              <a:rect l="l" t="t" r="r" b="b"/>
              <a:pathLst>
                <a:path w="22600031" h="2517648">
                  <a:moveTo>
                    <a:pt x="0" y="0"/>
                  </a:moveTo>
                  <a:lnTo>
                    <a:pt x="22600031" y="0"/>
                  </a:lnTo>
                  <a:lnTo>
                    <a:pt x="22600031" y="2517648"/>
                  </a:lnTo>
                  <a:lnTo>
                    <a:pt x="0" y="2517648"/>
                  </a:lnTo>
                  <a:close/>
                </a:path>
              </a:pathLst>
            </a:custGeom>
            <a:solidFill>
              <a:srgbClr val="1A3260"/>
            </a:solidFill>
          </p:spPr>
        </p:sp>
      </p:grpSp>
      <p:grpSp>
        <p:nvGrpSpPr>
          <p:cNvPr id="10" name="Group 10"/>
          <p:cNvGrpSpPr/>
          <p:nvPr/>
        </p:nvGrpSpPr>
        <p:grpSpPr>
          <a:xfrm>
            <a:off x="863841" y="1094487"/>
            <a:ext cx="16544250" cy="1482300"/>
            <a:chOff x="0" y="0"/>
            <a:chExt cx="22059000" cy="1976400"/>
          </a:xfrm>
        </p:grpSpPr>
        <p:sp>
          <p:nvSpPr>
            <p:cNvPr id="11" name="Freeform 11"/>
            <p:cNvSpPr/>
            <p:nvPr/>
          </p:nvSpPr>
          <p:spPr>
            <a:xfrm>
              <a:off x="0" y="0"/>
              <a:ext cx="22059001" cy="1976400"/>
            </a:xfrm>
            <a:custGeom>
              <a:avLst/>
              <a:gdLst/>
              <a:ahLst/>
              <a:cxnLst/>
              <a:rect l="l" t="t" r="r" b="b"/>
              <a:pathLst>
                <a:path w="22059001" h="1976400">
                  <a:moveTo>
                    <a:pt x="0" y="0"/>
                  </a:moveTo>
                  <a:lnTo>
                    <a:pt x="22059001" y="0"/>
                  </a:lnTo>
                  <a:lnTo>
                    <a:pt x="22059001" y="1976400"/>
                  </a:lnTo>
                  <a:lnTo>
                    <a:pt x="0" y="1976400"/>
                  </a:lnTo>
                  <a:close/>
                </a:path>
              </a:pathLst>
            </a:custGeom>
            <a:solidFill>
              <a:srgbClr val="000000">
                <a:alpha val="0"/>
              </a:srgbClr>
            </a:solidFill>
          </p:spPr>
        </p:sp>
        <p:sp>
          <p:nvSpPr>
            <p:cNvPr id="12" name="TextBox 12"/>
            <p:cNvSpPr txBox="1"/>
            <p:nvPr/>
          </p:nvSpPr>
          <p:spPr>
            <a:xfrm>
              <a:off x="0" y="-85725"/>
              <a:ext cx="22059000" cy="2062125"/>
            </a:xfrm>
            <a:prstGeom prst="rect">
              <a:avLst/>
            </a:prstGeom>
          </p:spPr>
          <p:txBody>
            <a:bodyPr lIns="0" tIns="0" rIns="0" bIns="0" rtlCol="0" anchor="b"/>
            <a:lstStyle/>
            <a:p>
              <a:pPr algn="l">
                <a:lnSpc>
                  <a:spcPts val="5040"/>
                </a:lnSpc>
              </a:pPr>
              <a:r>
                <a:rPr lang="en-US" sz="4200">
                  <a:solidFill>
                    <a:srgbClr val="FFFFFF"/>
                  </a:solidFill>
                  <a:latin typeface="Gill Sans Light"/>
                  <a:ea typeface="Gill Sans Light"/>
                  <a:cs typeface="Gill Sans Light"/>
                  <a:sym typeface="Gill Sans Light"/>
                </a:rPr>
                <a:t>Guidelines</a:t>
              </a:r>
            </a:p>
          </p:txBody>
        </p:sp>
      </p:grpSp>
      <p:sp>
        <p:nvSpPr>
          <p:cNvPr id="13" name="TextBox 13"/>
          <p:cNvSpPr txBox="1"/>
          <p:nvPr/>
        </p:nvSpPr>
        <p:spPr>
          <a:xfrm>
            <a:off x="955275" y="2950600"/>
            <a:ext cx="16866300" cy="7123000"/>
          </a:xfrm>
          <a:prstGeom prst="rect">
            <a:avLst/>
          </a:prstGeom>
        </p:spPr>
        <p:txBody>
          <a:bodyPr lIns="0" tIns="0" rIns="0" bIns="0" rtlCol="0" anchor="t">
            <a:spAutoFit/>
          </a:bodyPr>
          <a:lstStyle/>
          <a:p>
            <a:pPr marL="563404" lvl="1" indent="-281702" algn="l">
              <a:lnSpc>
                <a:spcPts val="3419"/>
              </a:lnSpc>
              <a:buAutoNum type="arabicPeriod"/>
            </a:pPr>
            <a:r>
              <a:rPr lang="en-US" sz="2850">
                <a:solidFill>
                  <a:srgbClr val="002060"/>
                </a:solidFill>
                <a:latin typeface="Gill Sans Light"/>
                <a:ea typeface="Gill Sans Light"/>
                <a:cs typeface="Gill Sans Light"/>
                <a:sym typeface="Gill Sans Light"/>
              </a:rPr>
              <a:t>The participants are allowed to work only on given problem statements and develop the solution related to one of these problem statements.</a:t>
            </a:r>
          </a:p>
          <a:p>
            <a:pPr marL="563404" lvl="1" indent="-281702" algn="l">
              <a:lnSpc>
                <a:spcPts val="3419"/>
              </a:lnSpc>
              <a:buAutoNum type="arabicPeriod"/>
            </a:pPr>
            <a:r>
              <a:rPr lang="en-US" sz="2850">
                <a:solidFill>
                  <a:srgbClr val="002060"/>
                </a:solidFill>
                <a:latin typeface="Gill Sans Light"/>
                <a:ea typeface="Gill Sans Light"/>
                <a:cs typeface="Gill Sans Light"/>
                <a:sym typeface="Gill Sans Light"/>
              </a:rPr>
              <a:t>The solution must be designed and developed after the nomination is submitted. Already developed (existing) solutions will be rejected.</a:t>
            </a:r>
          </a:p>
          <a:p>
            <a:pPr marL="563404" lvl="1" indent="-281702" algn="l">
              <a:lnSpc>
                <a:spcPts val="3419"/>
              </a:lnSpc>
              <a:buAutoNum type="arabicPeriod"/>
            </a:pPr>
            <a:r>
              <a:rPr lang="en-US" sz="2850">
                <a:solidFill>
                  <a:srgbClr val="002060"/>
                </a:solidFill>
                <a:latin typeface="Gill Sans Light"/>
                <a:ea typeface="Gill Sans Light"/>
                <a:cs typeface="Gill Sans Light"/>
                <a:sym typeface="Gill Sans Light"/>
              </a:rPr>
              <a:t>A Team can have max 4 members including a Team Lead. </a:t>
            </a:r>
          </a:p>
          <a:p>
            <a:pPr marL="563404" lvl="1" indent="-281702" algn="l">
              <a:lnSpc>
                <a:spcPts val="3419"/>
              </a:lnSpc>
              <a:buAutoNum type="arabicPeriod"/>
            </a:pPr>
            <a:r>
              <a:rPr lang="en-US" sz="2850">
                <a:solidFill>
                  <a:srgbClr val="002060"/>
                </a:solidFill>
                <a:latin typeface="Gill Sans Light"/>
                <a:ea typeface="Gill Sans Light"/>
                <a:cs typeface="Gill Sans Light"/>
                <a:sym typeface="Gill Sans Light"/>
              </a:rPr>
              <a:t>Each Team has to nominate and submit their solution design &amp; details as per given timelines.</a:t>
            </a:r>
          </a:p>
          <a:p>
            <a:pPr marL="563404" lvl="1" indent="-281702" algn="l">
              <a:lnSpc>
                <a:spcPts val="3419"/>
              </a:lnSpc>
              <a:buAutoNum type="arabicPeriod"/>
            </a:pPr>
            <a:r>
              <a:rPr lang="en-US" sz="2850">
                <a:solidFill>
                  <a:srgbClr val="002060"/>
                </a:solidFill>
                <a:latin typeface="Gill Sans Light"/>
                <a:ea typeface="Gill Sans Light"/>
                <a:cs typeface="Gill Sans Light"/>
                <a:sym typeface="Gill Sans Light"/>
              </a:rPr>
              <a:t>The participants under Student category, must be pursuing an active academic year and not doing part time or full time job.</a:t>
            </a:r>
          </a:p>
          <a:p>
            <a:pPr marL="563404" lvl="1" indent="-281702" algn="l">
              <a:lnSpc>
                <a:spcPts val="3419"/>
              </a:lnSpc>
              <a:buAutoNum type="arabicPeriod"/>
            </a:pPr>
            <a:r>
              <a:rPr lang="en-US" sz="2850">
                <a:solidFill>
                  <a:srgbClr val="002060"/>
                </a:solidFill>
                <a:latin typeface="Gill Sans Light"/>
                <a:ea typeface="Gill Sans Light"/>
                <a:cs typeface="Gill Sans Light"/>
                <a:sym typeface="Gill Sans Light"/>
              </a:rPr>
              <a:t>Jury will check all the submissions and select top ideas or solutions to participate in ‘In-Person’ round at campus. The experts will guide and mentor the selected teams to enhance their solution to present in front of Jury on closing day.</a:t>
            </a:r>
          </a:p>
          <a:p>
            <a:pPr marL="563404" lvl="1" indent="-281702" algn="l">
              <a:lnSpc>
                <a:spcPts val="3419"/>
              </a:lnSpc>
              <a:buAutoNum type="arabicPeriod"/>
            </a:pPr>
            <a:r>
              <a:rPr lang="en-US" sz="2850">
                <a:solidFill>
                  <a:srgbClr val="002060"/>
                </a:solidFill>
                <a:latin typeface="Gill Sans Light"/>
                <a:ea typeface="Gill Sans Light"/>
                <a:cs typeface="Gill Sans Light"/>
                <a:sym typeface="Gill Sans Light"/>
              </a:rPr>
              <a:t>Winning solutions will have an opportunity for further development of the solution with hand holding from Infosys, Chandigarh and Chd Police so that it can be implemented in future.</a:t>
            </a:r>
          </a:p>
          <a:p>
            <a:pPr marL="563404" lvl="1" indent="-281702" algn="l">
              <a:lnSpc>
                <a:spcPts val="3419"/>
              </a:lnSpc>
              <a:buAutoNum type="arabicPeriod"/>
            </a:pPr>
            <a:r>
              <a:rPr lang="en-US" sz="2850">
                <a:solidFill>
                  <a:srgbClr val="002060"/>
                </a:solidFill>
                <a:latin typeface="Gill Sans Light"/>
                <a:ea typeface="Gill Sans Light"/>
                <a:cs typeface="Gill Sans Light"/>
                <a:sym typeface="Gill Sans Light"/>
              </a:rPr>
              <a:t>Teams selected for in-person round, the participants have to make their own arrangements for travel. Organizing team will arrange the meals, refreshments and overnight stay.</a:t>
            </a:r>
          </a:p>
          <a:p>
            <a:pPr marL="563404" lvl="1" indent="-281702" algn="l">
              <a:lnSpc>
                <a:spcPts val="3419"/>
              </a:lnSpc>
              <a:buAutoNum type="arabicPeriod"/>
            </a:pPr>
            <a:r>
              <a:rPr lang="en-US" sz="2850">
                <a:solidFill>
                  <a:srgbClr val="002060"/>
                </a:solidFill>
                <a:latin typeface="Gill Sans Light"/>
                <a:ea typeface="Gill Sans Light"/>
                <a:cs typeface="Gill Sans Light"/>
                <a:sym typeface="Gill Sans Light"/>
              </a:rPr>
              <a:t>Jury Decision will be final.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1A3260"/>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4590B8"/>
            </a:solidFill>
          </p:spPr>
        </p:sp>
      </p:grpSp>
      <p:grpSp>
        <p:nvGrpSpPr>
          <p:cNvPr id="8" name="Group 8"/>
          <p:cNvGrpSpPr/>
          <p:nvPr/>
        </p:nvGrpSpPr>
        <p:grpSpPr>
          <a:xfrm>
            <a:off x="660429" y="921610"/>
            <a:ext cx="16964007" cy="1783947"/>
            <a:chOff x="0" y="0"/>
            <a:chExt cx="22618676" cy="2378596"/>
          </a:xfrm>
        </p:grpSpPr>
        <p:sp>
          <p:nvSpPr>
            <p:cNvPr id="9" name="Freeform 9"/>
            <p:cNvSpPr/>
            <p:nvPr/>
          </p:nvSpPr>
          <p:spPr>
            <a:xfrm>
              <a:off x="0" y="0"/>
              <a:ext cx="22618700" cy="2378583"/>
            </a:xfrm>
            <a:custGeom>
              <a:avLst/>
              <a:gdLst/>
              <a:ahLst/>
              <a:cxnLst/>
              <a:rect l="l" t="t" r="r" b="b"/>
              <a:pathLst>
                <a:path w="22618700" h="2378583">
                  <a:moveTo>
                    <a:pt x="0" y="0"/>
                  </a:moveTo>
                  <a:lnTo>
                    <a:pt x="22618700" y="0"/>
                  </a:lnTo>
                  <a:lnTo>
                    <a:pt x="22618700" y="2378583"/>
                  </a:lnTo>
                  <a:lnTo>
                    <a:pt x="0" y="2378583"/>
                  </a:lnTo>
                  <a:close/>
                </a:path>
              </a:pathLst>
            </a:custGeom>
            <a:solidFill>
              <a:srgbClr val="1A3260"/>
            </a:solidFill>
          </p:spPr>
        </p:sp>
      </p:grpSp>
      <p:grpSp>
        <p:nvGrpSpPr>
          <p:cNvPr id="10" name="Group 10"/>
          <p:cNvGrpSpPr/>
          <p:nvPr/>
        </p:nvGrpSpPr>
        <p:grpSpPr>
          <a:xfrm>
            <a:off x="0" y="0"/>
            <a:ext cx="18288000" cy="102870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12" name="Freeform 12" descr="Digital Numbers"/>
          <p:cNvSpPr/>
          <p:nvPr/>
        </p:nvSpPr>
        <p:spPr>
          <a:xfrm>
            <a:off x="30" y="15"/>
            <a:ext cx="18287970" cy="10286985"/>
          </a:xfrm>
          <a:custGeom>
            <a:avLst/>
            <a:gdLst/>
            <a:ahLst/>
            <a:cxnLst/>
            <a:rect l="l" t="t" r="r" b="b"/>
            <a:pathLst>
              <a:path w="18287970" h="10286985">
                <a:moveTo>
                  <a:pt x="0" y="0"/>
                </a:moveTo>
                <a:lnTo>
                  <a:pt x="18287970" y="0"/>
                </a:lnTo>
                <a:lnTo>
                  <a:pt x="18287970" y="10286985"/>
                </a:lnTo>
                <a:lnTo>
                  <a:pt x="0" y="10286985"/>
                </a:lnTo>
                <a:lnTo>
                  <a:pt x="0" y="0"/>
                </a:lnTo>
                <a:close/>
              </a:path>
            </a:pathLst>
          </a:custGeom>
          <a:blipFill>
            <a:blip r:embed="rId2"/>
            <a:stretch>
              <a:fillRect t="-13941" r="-10009" b="-16587"/>
            </a:stretch>
          </a:blipFill>
        </p:spPr>
      </p:sp>
      <p:sp>
        <p:nvSpPr>
          <p:cNvPr id="13" name="Freeform 13"/>
          <p:cNvSpPr/>
          <p:nvPr/>
        </p:nvSpPr>
        <p:spPr>
          <a:xfrm>
            <a:off x="657100" y="685800"/>
            <a:ext cx="11260624" cy="8902698"/>
          </a:xfrm>
          <a:custGeom>
            <a:avLst/>
            <a:gdLst/>
            <a:ahLst/>
            <a:cxnLst/>
            <a:rect l="l" t="t" r="r" b="b"/>
            <a:pathLst>
              <a:path w="11260624" h="8902698">
                <a:moveTo>
                  <a:pt x="0" y="0"/>
                </a:moveTo>
                <a:lnTo>
                  <a:pt x="11260625" y="0"/>
                </a:lnTo>
                <a:lnTo>
                  <a:pt x="11260625" y="8902698"/>
                </a:lnTo>
                <a:lnTo>
                  <a:pt x="0" y="89026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876300" y="1510436"/>
            <a:ext cx="10820400" cy="984573"/>
            <a:chOff x="0" y="0"/>
            <a:chExt cx="14427200" cy="1312764"/>
          </a:xfrm>
        </p:grpSpPr>
        <p:sp>
          <p:nvSpPr>
            <p:cNvPr id="15" name="Freeform 15"/>
            <p:cNvSpPr/>
            <p:nvPr/>
          </p:nvSpPr>
          <p:spPr>
            <a:xfrm>
              <a:off x="0" y="0"/>
              <a:ext cx="14427200" cy="1312764"/>
            </a:xfrm>
            <a:custGeom>
              <a:avLst/>
              <a:gdLst/>
              <a:ahLst/>
              <a:cxnLst/>
              <a:rect l="l" t="t" r="r" b="b"/>
              <a:pathLst>
                <a:path w="14427200" h="1312764">
                  <a:moveTo>
                    <a:pt x="0" y="0"/>
                  </a:moveTo>
                  <a:lnTo>
                    <a:pt x="14427200" y="0"/>
                  </a:lnTo>
                  <a:lnTo>
                    <a:pt x="14427200" y="1312764"/>
                  </a:lnTo>
                  <a:lnTo>
                    <a:pt x="0" y="1312764"/>
                  </a:lnTo>
                  <a:close/>
                </a:path>
              </a:pathLst>
            </a:custGeom>
            <a:solidFill>
              <a:srgbClr val="000000">
                <a:alpha val="0"/>
              </a:srgbClr>
            </a:solidFill>
          </p:spPr>
        </p:sp>
        <p:sp>
          <p:nvSpPr>
            <p:cNvPr id="16" name="TextBox 16"/>
            <p:cNvSpPr txBox="1"/>
            <p:nvPr/>
          </p:nvSpPr>
          <p:spPr>
            <a:xfrm>
              <a:off x="0" y="-85725"/>
              <a:ext cx="14427200" cy="1398489"/>
            </a:xfrm>
            <a:prstGeom prst="rect">
              <a:avLst/>
            </a:prstGeom>
          </p:spPr>
          <p:txBody>
            <a:bodyPr lIns="0" tIns="0" rIns="0" bIns="0" rtlCol="0" anchor="ctr"/>
            <a:lstStyle/>
            <a:p>
              <a:pPr algn="ctr">
                <a:lnSpc>
                  <a:spcPts val="5040"/>
                </a:lnSpc>
              </a:pPr>
              <a:r>
                <a:rPr lang="en-US" sz="4200">
                  <a:solidFill>
                    <a:srgbClr val="FFFFFF"/>
                  </a:solidFill>
                  <a:latin typeface="Gill Sans Light"/>
                  <a:ea typeface="Gill Sans Light"/>
                  <a:cs typeface="Gill Sans Light"/>
                  <a:sym typeface="Gill Sans Light"/>
                </a:rPr>
                <a:t>CONTENTS</a:t>
              </a:r>
            </a:p>
          </p:txBody>
        </p:sp>
      </p:grpSp>
      <p:grpSp>
        <p:nvGrpSpPr>
          <p:cNvPr id="17" name="Group 17"/>
          <p:cNvGrpSpPr/>
          <p:nvPr/>
        </p:nvGrpSpPr>
        <p:grpSpPr>
          <a:xfrm>
            <a:off x="-6438192" y="1077766"/>
            <a:ext cx="8954428" cy="8954428"/>
            <a:chOff x="0" y="0"/>
            <a:chExt cx="11939238" cy="11939238"/>
          </a:xfrm>
        </p:grpSpPr>
        <p:sp>
          <p:nvSpPr>
            <p:cNvPr id="18" name="Freeform 18"/>
            <p:cNvSpPr/>
            <p:nvPr/>
          </p:nvSpPr>
          <p:spPr>
            <a:xfrm>
              <a:off x="10137267" y="1744599"/>
              <a:ext cx="2384806" cy="8451088"/>
            </a:xfrm>
            <a:custGeom>
              <a:avLst/>
              <a:gdLst/>
              <a:ahLst/>
              <a:cxnLst/>
              <a:rect l="l" t="t" r="r" b="b"/>
              <a:pathLst>
                <a:path w="2384806" h="8451088">
                  <a:moveTo>
                    <a:pt x="53467" y="3810"/>
                  </a:moveTo>
                  <a:cubicBezTo>
                    <a:pt x="2384806" y="2335149"/>
                    <a:pt x="2384806" y="6114796"/>
                    <a:pt x="53467" y="8446135"/>
                  </a:cubicBezTo>
                  <a:cubicBezTo>
                    <a:pt x="48514" y="8451088"/>
                    <a:pt x="40513" y="8451088"/>
                    <a:pt x="35560" y="8446135"/>
                  </a:cubicBezTo>
                  <a:lnTo>
                    <a:pt x="4953" y="8415528"/>
                  </a:lnTo>
                  <a:cubicBezTo>
                    <a:pt x="2540" y="8413115"/>
                    <a:pt x="1270" y="8409940"/>
                    <a:pt x="1270" y="8406511"/>
                  </a:cubicBezTo>
                  <a:cubicBezTo>
                    <a:pt x="1270" y="8403082"/>
                    <a:pt x="2667" y="8399907"/>
                    <a:pt x="4953" y="8397494"/>
                  </a:cubicBezTo>
                  <a:cubicBezTo>
                    <a:pt x="2309368" y="6093079"/>
                    <a:pt x="2309368" y="2356739"/>
                    <a:pt x="4953" y="52197"/>
                  </a:cubicBezTo>
                  <a:cubicBezTo>
                    <a:pt x="0" y="47244"/>
                    <a:pt x="0" y="39243"/>
                    <a:pt x="4953" y="34290"/>
                  </a:cubicBezTo>
                  <a:lnTo>
                    <a:pt x="35560" y="3683"/>
                  </a:lnTo>
                  <a:cubicBezTo>
                    <a:pt x="37973" y="1270"/>
                    <a:pt x="41148" y="0"/>
                    <a:pt x="44577" y="0"/>
                  </a:cubicBezTo>
                  <a:cubicBezTo>
                    <a:pt x="48006" y="0"/>
                    <a:pt x="51181" y="1397"/>
                    <a:pt x="53594" y="3683"/>
                  </a:cubicBezTo>
                  <a:moveTo>
                    <a:pt x="35686" y="21590"/>
                  </a:moveTo>
                  <a:lnTo>
                    <a:pt x="44704" y="12573"/>
                  </a:lnTo>
                  <a:lnTo>
                    <a:pt x="53721" y="21590"/>
                  </a:lnTo>
                  <a:lnTo>
                    <a:pt x="23114" y="52197"/>
                  </a:lnTo>
                  <a:lnTo>
                    <a:pt x="14097" y="43180"/>
                  </a:lnTo>
                  <a:lnTo>
                    <a:pt x="23114" y="34163"/>
                  </a:lnTo>
                  <a:cubicBezTo>
                    <a:pt x="2337561" y="2348611"/>
                    <a:pt x="2337561" y="6100953"/>
                    <a:pt x="23114" y="8415274"/>
                  </a:cubicBezTo>
                  <a:lnTo>
                    <a:pt x="14097" y="8406257"/>
                  </a:lnTo>
                  <a:lnTo>
                    <a:pt x="23114" y="8397240"/>
                  </a:lnTo>
                  <a:lnTo>
                    <a:pt x="53721" y="8427847"/>
                  </a:lnTo>
                  <a:lnTo>
                    <a:pt x="44704" y="8436864"/>
                  </a:lnTo>
                  <a:lnTo>
                    <a:pt x="35686" y="8427847"/>
                  </a:lnTo>
                  <a:cubicBezTo>
                    <a:pt x="2356993" y="6106541"/>
                    <a:pt x="2356993" y="2342769"/>
                    <a:pt x="35686" y="21463"/>
                  </a:cubicBezTo>
                  <a:close/>
                </a:path>
              </a:pathLst>
            </a:custGeom>
            <a:solidFill>
              <a:srgbClr val="337291"/>
            </a:solidFill>
          </p:spPr>
        </p:sp>
      </p:grpSp>
      <p:grpSp>
        <p:nvGrpSpPr>
          <p:cNvPr id="19" name="Group 19"/>
          <p:cNvGrpSpPr/>
          <p:nvPr/>
        </p:nvGrpSpPr>
        <p:grpSpPr>
          <a:xfrm>
            <a:off x="1536931" y="2538517"/>
            <a:ext cx="9727240" cy="603105"/>
            <a:chOff x="0" y="0"/>
            <a:chExt cx="12969654" cy="804140"/>
          </a:xfrm>
        </p:grpSpPr>
        <p:sp>
          <p:nvSpPr>
            <p:cNvPr id="20" name="Freeform 20"/>
            <p:cNvSpPr/>
            <p:nvPr/>
          </p:nvSpPr>
          <p:spPr>
            <a:xfrm>
              <a:off x="0" y="0"/>
              <a:ext cx="12969621" cy="804164"/>
            </a:xfrm>
            <a:custGeom>
              <a:avLst/>
              <a:gdLst/>
              <a:ahLst/>
              <a:cxnLst/>
              <a:rect l="l" t="t" r="r" b="b"/>
              <a:pathLst>
                <a:path w="12969621" h="804164">
                  <a:moveTo>
                    <a:pt x="0" y="0"/>
                  </a:moveTo>
                  <a:lnTo>
                    <a:pt x="12969621" y="0"/>
                  </a:lnTo>
                  <a:lnTo>
                    <a:pt x="12969621" y="804164"/>
                  </a:lnTo>
                  <a:lnTo>
                    <a:pt x="0" y="804164"/>
                  </a:lnTo>
                  <a:close/>
                </a:path>
              </a:pathLst>
            </a:custGeom>
            <a:gradFill rotWithShape="1">
              <a:gsLst>
                <a:gs pos="0">
                  <a:srgbClr val="609EC1">
                    <a:alpha val="100000"/>
                  </a:srgbClr>
                </a:gs>
                <a:gs pos="84000">
                  <a:srgbClr val="38789A">
                    <a:alpha val="100000"/>
                  </a:srgbClr>
                </a:gs>
                <a:gs pos="100000">
                  <a:srgbClr val="38789A">
                    <a:alpha val="100000"/>
                  </a:srgbClr>
                </a:gs>
              </a:gsLst>
              <a:lin ang="5400000"/>
            </a:gradFill>
          </p:spPr>
        </p:sp>
      </p:grpSp>
      <p:grpSp>
        <p:nvGrpSpPr>
          <p:cNvPr id="21" name="Group 21"/>
          <p:cNvGrpSpPr/>
          <p:nvPr/>
        </p:nvGrpSpPr>
        <p:grpSpPr>
          <a:xfrm>
            <a:off x="1536931" y="2538517"/>
            <a:ext cx="9727240" cy="603105"/>
            <a:chOff x="0" y="0"/>
            <a:chExt cx="12969654" cy="804140"/>
          </a:xfrm>
        </p:grpSpPr>
        <p:sp>
          <p:nvSpPr>
            <p:cNvPr id="22" name="Freeform 22"/>
            <p:cNvSpPr/>
            <p:nvPr/>
          </p:nvSpPr>
          <p:spPr>
            <a:xfrm>
              <a:off x="0" y="0"/>
              <a:ext cx="12969654" cy="804140"/>
            </a:xfrm>
            <a:custGeom>
              <a:avLst/>
              <a:gdLst/>
              <a:ahLst/>
              <a:cxnLst/>
              <a:rect l="l" t="t" r="r" b="b"/>
              <a:pathLst>
                <a:path w="12969654" h="804140">
                  <a:moveTo>
                    <a:pt x="0" y="0"/>
                  </a:moveTo>
                  <a:lnTo>
                    <a:pt x="12969654" y="0"/>
                  </a:lnTo>
                  <a:lnTo>
                    <a:pt x="12969654" y="804140"/>
                  </a:lnTo>
                  <a:lnTo>
                    <a:pt x="0" y="804140"/>
                  </a:lnTo>
                  <a:close/>
                </a:path>
              </a:pathLst>
            </a:custGeom>
            <a:solidFill>
              <a:srgbClr val="000000">
                <a:alpha val="0"/>
              </a:srgbClr>
            </a:solidFill>
          </p:spPr>
        </p:sp>
        <p:sp>
          <p:nvSpPr>
            <p:cNvPr id="23" name="TextBox 23"/>
            <p:cNvSpPr txBox="1"/>
            <p:nvPr/>
          </p:nvSpPr>
          <p:spPr>
            <a:xfrm>
              <a:off x="0" y="-66675"/>
              <a:ext cx="12969654" cy="870815"/>
            </a:xfrm>
            <a:prstGeom prst="rect">
              <a:avLst/>
            </a:prstGeom>
          </p:spPr>
          <p:txBody>
            <a:bodyPr lIns="0" tIns="0" rIns="0" bIns="0" rtlCol="0" anchor="ctr"/>
            <a:lstStyle/>
            <a:p>
              <a:pPr algn="l">
                <a:lnSpc>
                  <a:spcPts val="3600"/>
                </a:lnSpc>
              </a:pPr>
              <a:r>
                <a:rPr lang="en-US" sz="3000">
                  <a:solidFill>
                    <a:srgbClr val="FFFFFF"/>
                  </a:solidFill>
                  <a:latin typeface="Gill Sans Light"/>
                  <a:ea typeface="Gill Sans Light"/>
                  <a:cs typeface="Gill Sans Light"/>
                  <a:sym typeface="Gill Sans Light"/>
                </a:rPr>
                <a:t>Team Details</a:t>
              </a:r>
            </a:p>
          </p:txBody>
        </p:sp>
      </p:grpSp>
      <p:grpSp>
        <p:nvGrpSpPr>
          <p:cNvPr id="24" name="Group 24"/>
          <p:cNvGrpSpPr/>
          <p:nvPr/>
        </p:nvGrpSpPr>
        <p:grpSpPr>
          <a:xfrm>
            <a:off x="1150465" y="2453606"/>
            <a:ext cx="772932" cy="772932"/>
            <a:chOff x="0" y="0"/>
            <a:chExt cx="1030576" cy="1030576"/>
          </a:xfrm>
        </p:grpSpPr>
        <p:sp>
          <p:nvSpPr>
            <p:cNvPr id="25" name="Freeform 25"/>
            <p:cNvSpPr/>
            <p:nvPr/>
          </p:nvSpPr>
          <p:spPr>
            <a:xfrm>
              <a:off x="12700" y="12700"/>
              <a:ext cx="1005205" cy="1005205"/>
            </a:xfrm>
            <a:custGeom>
              <a:avLst/>
              <a:gdLst/>
              <a:ahLst/>
              <a:cxnLst/>
              <a:rect l="l" t="t" r="r" b="b"/>
              <a:pathLst>
                <a:path w="1005205" h="1005205">
                  <a:moveTo>
                    <a:pt x="0" y="502539"/>
                  </a:moveTo>
                  <a:cubicBezTo>
                    <a:pt x="0" y="225044"/>
                    <a:pt x="225044" y="0"/>
                    <a:pt x="502539" y="0"/>
                  </a:cubicBezTo>
                  <a:cubicBezTo>
                    <a:pt x="780034" y="0"/>
                    <a:pt x="1005205" y="225044"/>
                    <a:pt x="1005205" y="502539"/>
                  </a:cubicBezTo>
                  <a:cubicBezTo>
                    <a:pt x="1005205" y="780034"/>
                    <a:pt x="780161" y="1005205"/>
                    <a:pt x="502539" y="1005205"/>
                  </a:cubicBezTo>
                  <a:cubicBezTo>
                    <a:pt x="224917" y="1005205"/>
                    <a:pt x="0" y="780161"/>
                    <a:pt x="0" y="502539"/>
                  </a:cubicBezTo>
                  <a:close/>
                </a:path>
              </a:pathLst>
            </a:custGeom>
            <a:solidFill>
              <a:srgbClr val="FFFFFF"/>
            </a:solidFill>
          </p:spPr>
        </p:sp>
        <p:sp>
          <p:nvSpPr>
            <p:cNvPr id="26" name="Freeform 26"/>
            <p:cNvSpPr/>
            <p:nvPr/>
          </p:nvSpPr>
          <p:spPr>
            <a:xfrm>
              <a:off x="0" y="0"/>
              <a:ext cx="1030605" cy="1030605"/>
            </a:xfrm>
            <a:custGeom>
              <a:avLst/>
              <a:gdLst/>
              <a:ahLst/>
              <a:cxnLst/>
              <a:rect l="l" t="t" r="r" b="b"/>
              <a:pathLst>
                <a:path w="1030605" h="1030605">
                  <a:moveTo>
                    <a:pt x="0" y="515239"/>
                  </a:moveTo>
                  <a:cubicBezTo>
                    <a:pt x="0" y="230759"/>
                    <a:pt x="230759" y="0"/>
                    <a:pt x="515239" y="0"/>
                  </a:cubicBezTo>
                  <a:lnTo>
                    <a:pt x="515239" y="12700"/>
                  </a:lnTo>
                  <a:lnTo>
                    <a:pt x="515239" y="0"/>
                  </a:lnTo>
                  <a:cubicBezTo>
                    <a:pt x="799846" y="0"/>
                    <a:pt x="1030605" y="230759"/>
                    <a:pt x="1030605" y="515239"/>
                  </a:cubicBezTo>
                  <a:lnTo>
                    <a:pt x="1017905" y="515239"/>
                  </a:lnTo>
                  <a:lnTo>
                    <a:pt x="1030605" y="515239"/>
                  </a:lnTo>
                  <a:cubicBezTo>
                    <a:pt x="1030605" y="799846"/>
                    <a:pt x="799846" y="1030478"/>
                    <a:pt x="515366" y="1030478"/>
                  </a:cubicBezTo>
                  <a:lnTo>
                    <a:pt x="515366" y="1017778"/>
                  </a:lnTo>
                  <a:lnTo>
                    <a:pt x="515366" y="1030478"/>
                  </a:lnTo>
                  <a:cubicBezTo>
                    <a:pt x="230759" y="1030605"/>
                    <a:pt x="0" y="799846"/>
                    <a:pt x="0" y="515239"/>
                  </a:cubicBezTo>
                  <a:lnTo>
                    <a:pt x="12700" y="515239"/>
                  </a:lnTo>
                  <a:lnTo>
                    <a:pt x="25400" y="515239"/>
                  </a:lnTo>
                  <a:lnTo>
                    <a:pt x="12700" y="515239"/>
                  </a:lnTo>
                  <a:lnTo>
                    <a:pt x="0" y="515239"/>
                  </a:lnTo>
                  <a:moveTo>
                    <a:pt x="25400" y="515239"/>
                  </a:moveTo>
                  <a:cubicBezTo>
                    <a:pt x="25400" y="522224"/>
                    <a:pt x="19685" y="527939"/>
                    <a:pt x="12700" y="527939"/>
                  </a:cubicBezTo>
                  <a:cubicBezTo>
                    <a:pt x="5715" y="527939"/>
                    <a:pt x="0" y="522224"/>
                    <a:pt x="0" y="515239"/>
                  </a:cubicBezTo>
                  <a:cubicBezTo>
                    <a:pt x="0" y="508254"/>
                    <a:pt x="5715" y="502539"/>
                    <a:pt x="12700" y="502539"/>
                  </a:cubicBezTo>
                  <a:cubicBezTo>
                    <a:pt x="19685" y="502539"/>
                    <a:pt x="25400" y="508254"/>
                    <a:pt x="25400" y="515239"/>
                  </a:cubicBezTo>
                  <a:cubicBezTo>
                    <a:pt x="25400" y="785749"/>
                    <a:pt x="244729" y="1005078"/>
                    <a:pt x="515239" y="1005078"/>
                  </a:cubicBezTo>
                  <a:cubicBezTo>
                    <a:pt x="785749" y="1005078"/>
                    <a:pt x="1005205" y="785876"/>
                    <a:pt x="1005205" y="515239"/>
                  </a:cubicBezTo>
                  <a:cubicBezTo>
                    <a:pt x="1005205" y="244602"/>
                    <a:pt x="785876" y="25400"/>
                    <a:pt x="515239" y="25400"/>
                  </a:cubicBezTo>
                  <a:lnTo>
                    <a:pt x="515239" y="12700"/>
                  </a:lnTo>
                  <a:lnTo>
                    <a:pt x="515239" y="25400"/>
                  </a:lnTo>
                  <a:cubicBezTo>
                    <a:pt x="244729" y="25400"/>
                    <a:pt x="25400" y="244729"/>
                    <a:pt x="25400" y="515239"/>
                  </a:cubicBezTo>
                  <a:close/>
                </a:path>
              </a:pathLst>
            </a:custGeom>
            <a:solidFill>
              <a:srgbClr val="4490B8"/>
            </a:solidFill>
          </p:spPr>
        </p:sp>
      </p:grpSp>
      <p:grpSp>
        <p:nvGrpSpPr>
          <p:cNvPr id="27" name="Group 27"/>
          <p:cNvGrpSpPr/>
          <p:nvPr/>
        </p:nvGrpSpPr>
        <p:grpSpPr>
          <a:xfrm>
            <a:off x="2083098" y="3443709"/>
            <a:ext cx="9181074" cy="603105"/>
            <a:chOff x="0" y="0"/>
            <a:chExt cx="12241432" cy="804140"/>
          </a:xfrm>
        </p:grpSpPr>
        <p:sp>
          <p:nvSpPr>
            <p:cNvPr id="28" name="Freeform 28"/>
            <p:cNvSpPr/>
            <p:nvPr/>
          </p:nvSpPr>
          <p:spPr>
            <a:xfrm>
              <a:off x="0" y="0"/>
              <a:ext cx="12241403" cy="804164"/>
            </a:xfrm>
            <a:custGeom>
              <a:avLst/>
              <a:gdLst/>
              <a:ahLst/>
              <a:cxnLst/>
              <a:rect l="l" t="t" r="r" b="b"/>
              <a:pathLst>
                <a:path w="12241403" h="804164">
                  <a:moveTo>
                    <a:pt x="0" y="0"/>
                  </a:moveTo>
                  <a:lnTo>
                    <a:pt x="12241403" y="0"/>
                  </a:lnTo>
                  <a:lnTo>
                    <a:pt x="12241403" y="804164"/>
                  </a:lnTo>
                  <a:lnTo>
                    <a:pt x="0" y="804164"/>
                  </a:lnTo>
                  <a:close/>
                </a:path>
              </a:pathLst>
            </a:custGeom>
            <a:gradFill rotWithShape="1">
              <a:gsLst>
                <a:gs pos="0">
                  <a:srgbClr val="609EC1">
                    <a:alpha val="100000"/>
                  </a:srgbClr>
                </a:gs>
                <a:gs pos="84000">
                  <a:srgbClr val="38789A">
                    <a:alpha val="100000"/>
                  </a:srgbClr>
                </a:gs>
                <a:gs pos="100000">
                  <a:srgbClr val="38789A">
                    <a:alpha val="100000"/>
                  </a:srgbClr>
                </a:gs>
              </a:gsLst>
              <a:lin ang="5400000"/>
            </a:gradFill>
          </p:spPr>
        </p:sp>
      </p:grpSp>
      <p:grpSp>
        <p:nvGrpSpPr>
          <p:cNvPr id="29" name="Group 29"/>
          <p:cNvGrpSpPr/>
          <p:nvPr/>
        </p:nvGrpSpPr>
        <p:grpSpPr>
          <a:xfrm>
            <a:off x="2083098" y="3443709"/>
            <a:ext cx="9181074" cy="603105"/>
            <a:chOff x="0" y="0"/>
            <a:chExt cx="12241432" cy="804140"/>
          </a:xfrm>
        </p:grpSpPr>
        <p:sp>
          <p:nvSpPr>
            <p:cNvPr id="30" name="Freeform 30"/>
            <p:cNvSpPr/>
            <p:nvPr/>
          </p:nvSpPr>
          <p:spPr>
            <a:xfrm>
              <a:off x="0" y="0"/>
              <a:ext cx="12241432" cy="804140"/>
            </a:xfrm>
            <a:custGeom>
              <a:avLst/>
              <a:gdLst/>
              <a:ahLst/>
              <a:cxnLst/>
              <a:rect l="l" t="t" r="r" b="b"/>
              <a:pathLst>
                <a:path w="12241432" h="804140">
                  <a:moveTo>
                    <a:pt x="0" y="0"/>
                  </a:moveTo>
                  <a:lnTo>
                    <a:pt x="12241432" y="0"/>
                  </a:lnTo>
                  <a:lnTo>
                    <a:pt x="12241432" y="804140"/>
                  </a:lnTo>
                  <a:lnTo>
                    <a:pt x="0" y="804140"/>
                  </a:lnTo>
                  <a:close/>
                </a:path>
              </a:pathLst>
            </a:custGeom>
            <a:solidFill>
              <a:srgbClr val="000000">
                <a:alpha val="0"/>
              </a:srgbClr>
            </a:solidFill>
          </p:spPr>
        </p:sp>
        <p:sp>
          <p:nvSpPr>
            <p:cNvPr id="31" name="TextBox 31"/>
            <p:cNvSpPr txBox="1"/>
            <p:nvPr/>
          </p:nvSpPr>
          <p:spPr>
            <a:xfrm>
              <a:off x="0" y="-66675"/>
              <a:ext cx="12241432" cy="870815"/>
            </a:xfrm>
            <a:prstGeom prst="rect">
              <a:avLst/>
            </a:prstGeom>
          </p:spPr>
          <p:txBody>
            <a:bodyPr lIns="0" tIns="0" rIns="0" bIns="0" rtlCol="0" anchor="ctr"/>
            <a:lstStyle/>
            <a:p>
              <a:pPr algn="l">
                <a:lnSpc>
                  <a:spcPts val="3600"/>
                </a:lnSpc>
              </a:pPr>
              <a:r>
                <a:rPr lang="en-US" sz="3000">
                  <a:solidFill>
                    <a:srgbClr val="FFFFFF"/>
                  </a:solidFill>
                  <a:latin typeface="Gill Sans Light"/>
                  <a:ea typeface="Gill Sans Light"/>
                  <a:cs typeface="Gill Sans Light"/>
                  <a:sym typeface="Gill Sans Light"/>
                </a:rPr>
                <a:t>Problem Statement – Description / theme selected</a:t>
              </a:r>
            </a:p>
          </p:txBody>
        </p:sp>
      </p:grpSp>
      <p:grpSp>
        <p:nvGrpSpPr>
          <p:cNvPr id="32" name="Group 32"/>
          <p:cNvGrpSpPr/>
          <p:nvPr/>
        </p:nvGrpSpPr>
        <p:grpSpPr>
          <a:xfrm>
            <a:off x="1696632" y="3358796"/>
            <a:ext cx="772932" cy="772932"/>
            <a:chOff x="0" y="0"/>
            <a:chExt cx="1030576" cy="1030576"/>
          </a:xfrm>
        </p:grpSpPr>
        <p:sp>
          <p:nvSpPr>
            <p:cNvPr id="33" name="Freeform 33"/>
            <p:cNvSpPr/>
            <p:nvPr/>
          </p:nvSpPr>
          <p:spPr>
            <a:xfrm>
              <a:off x="12700" y="12700"/>
              <a:ext cx="1005205" cy="1005205"/>
            </a:xfrm>
            <a:custGeom>
              <a:avLst/>
              <a:gdLst/>
              <a:ahLst/>
              <a:cxnLst/>
              <a:rect l="l" t="t" r="r" b="b"/>
              <a:pathLst>
                <a:path w="1005205" h="1005205">
                  <a:moveTo>
                    <a:pt x="0" y="502539"/>
                  </a:moveTo>
                  <a:cubicBezTo>
                    <a:pt x="0" y="225044"/>
                    <a:pt x="225044" y="0"/>
                    <a:pt x="502539" y="0"/>
                  </a:cubicBezTo>
                  <a:cubicBezTo>
                    <a:pt x="780034" y="0"/>
                    <a:pt x="1005205" y="225044"/>
                    <a:pt x="1005205" y="502539"/>
                  </a:cubicBezTo>
                  <a:cubicBezTo>
                    <a:pt x="1005205" y="780034"/>
                    <a:pt x="780161" y="1005205"/>
                    <a:pt x="502539" y="1005205"/>
                  </a:cubicBezTo>
                  <a:cubicBezTo>
                    <a:pt x="224917" y="1005205"/>
                    <a:pt x="0" y="780161"/>
                    <a:pt x="0" y="502539"/>
                  </a:cubicBezTo>
                  <a:close/>
                </a:path>
              </a:pathLst>
            </a:custGeom>
            <a:solidFill>
              <a:srgbClr val="FFFFFF"/>
            </a:solidFill>
          </p:spPr>
        </p:sp>
        <p:sp>
          <p:nvSpPr>
            <p:cNvPr id="34" name="Freeform 34"/>
            <p:cNvSpPr/>
            <p:nvPr/>
          </p:nvSpPr>
          <p:spPr>
            <a:xfrm>
              <a:off x="0" y="0"/>
              <a:ext cx="1030605" cy="1030605"/>
            </a:xfrm>
            <a:custGeom>
              <a:avLst/>
              <a:gdLst/>
              <a:ahLst/>
              <a:cxnLst/>
              <a:rect l="l" t="t" r="r" b="b"/>
              <a:pathLst>
                <a:path w="1030605" h="1030605">
                  <a:moveTo>
                    <a:pt x="0" y="515239"/>
                  </a:moveTo>
                  <a:cubicBezTo>
                    <a:pt x="0" y="230759"/>
                    <a:pt x="230759" y="0"/>
                    <a:pt x="515239" y="0"/>
                  </a:cubicBezTo>
                  <a:lnTo>
                    <a:pt x="515239" y="12700"/>
                  </a:lnTo>
                  <a:lnTo>
                    <a:pt x="515239" y="0"/>
                  </a:lnTo>
                  <a:cubicBezTo>
                    <a:pt x="799846" y="0"/>
                    <a:pt x="1030605" y="230759"/>
                    <a:pt x="1030605" y="515239"/>
                  </a:cubicBezTo>
                  <a:lnTo>
                    <a:pt x="1017905" y="515239"/>
                  </a:lnTo>
                  <a:lnTo>
                    <a:pt x="1030605" y="515239"/>
                  </a:lnTo>
                  <a:cubicBezTo>
                    <a:pt x="1030605" y="799846"/>
                    <a:pt x="799846" y="1030478"/>
                    <a:pt x="515366" y="1030478"/>
                  </a:cubicBezTo>
                  <a:lnTo>
                    <a:pt x="515366" y="1017778"/>
                  </a:lnTo>
                  <a:lnTo>
                    <a:pt x="515366" y="1030478"/>
                  </a:lnTo>
                  <a:cubicBezTo>
                    <a:pt x="230759" y="1030605"/>
                    <a:pt x="0" y="799846"/>
                    <a:pt x="0" y="515239"/>
                  </a:cubicBezTo>
                  <a:lnTo>
                    <a:pt x="12700" y="515239"/>
                  </a:lnTo>
                  <a:lnTo>
                    <a:pt x="25400" y="515239"/>
                  </a:lnTo>
                  <a:lnTo>
                    <a:pt x="12700" y="515239"/>
                  </a:lnTo>
                  <a:lnTo>
                    <a:pt x="0" y="515239"/>
                  </a:lnTo>
                  <a:moveTo>
                    <a:pt x="25400" y="515239"/>
                  </a:moveTo>
                  <a:cubicBezTo>
                    <a:pt x="25400" y="522224"/>
                    <a:pt x="19685" y="527939"/>
                    <a:pt x="12700" y="527939"/>
                  </a:cubicBezTo>
                  <a:cubicBezTo>
                    <a:pt x="5715" y="527939"/>
                    <a:pt x="0" y="522224"/>
                    <a:pt x="0" y="515239"/>
                  </a:cubicBezTo>
                  <a:cubicBezTo>
                    <a:pt x="0" y="508254"/>
                    <a:pt x="5715" y="502539"/>
                    <a:pt x="12700" y="502539"/>
                  </a:cubicBezTo>
                  <a:cubicBezTo>
                    <a:pt x="19685" y="502539"/>
                    <a:pt x="25400" y="508254"/>
                    <a:pt x="25400" y="515239"/>
                  </a:cubicBezTo>
                  <a:cubicBezTo>
                    <a:pt x="25400" y="785749"/>
                    <a:pt x="244729" y="1005078"/>
                    <a:pt x="515239" y="1005078"/>
                  </a:cubicBezTo>
                  <a:cubicBezTo>
                    <a:pt x="785749" y="1005078"/>
                    <a:pt x="1005205" y="785876"/>
                    <a:pt x="1005205" y="515239"/>
                  </a:cubicBezTo>
                  <a:cubicBezTo>
                    <a:pt x="1005205" y="244602"/>
                    <a:pt x="785876" y="25400"/>
                    <a:pt x="515239" y="25400"/>
                  </a:cubicBezTo>
                  <a:lnTo>
                    <a:pt x="515239" y="12700"/>
                  </a:lnTo>
                  <a:lnTo>
                    <a:pt x="515239" y="25400"/>
                  </a:lnTo>
                  <a:cubicBezTo>
                    <a:pt x="244729" y="25400"/>
                    <a:pt x="25400" y="244729"/>
                    <a:pt x="25400" y="515239"/>
                  </a:cubicBezTo>
                  <a:close/>
                </a:path>
              </a:pathLst>
            </a:custGeom>
            <a:solidFill>
              <a:srgbClr val="4490B8"/>
            </a:solidFill>
          </p:spPr>
        </p:sp>
      </p:grpSp>
      <p:grpSp>
        <p:nvGrpSpPr>
          <p:cNvPr id="35" name="Group 35"/>
          <p:cNvGrpSpPr/>
          <p:nvPr/>
        </p:nvGrpSpPr>
        <p:grpSpPr>
          <a:xfrm>
            <a:off x="2382394" y="4348236"/>
            <a:ext cx="8881778" cy="603105"/>
            <a:chOff x="0" y="0"/>
            <a:chExt cx="11842370" cy="804140"/>
          </a:xfrm>
        </p:grpSpPr>
        <p:sp>
          <p:nvSpPr>
            <p:cNvPr id="36" name="Freeform 36"/>
            <p:cNvSpPr/>
            <p:nvPr/>
          </p:nvSpPr>
          <p:spPr>
            <a:xfrm>
              <a:off x="0" y="0"/>
              <a:ext cx="11842369" cy="804164"/>
            </a:xfrm>
            <a:custGeom>
              <a:avLst/>
              <a:gdLst/>
              <a:ahLst/>
              <a:cxnLst/>
              <a:rect l="l" t="t" r="r" b="b"/>
              <a:pathLst>
                <a:path w="11842369" h="804164">
                  <a:moveTo>
                    <a:pt x="0" y="0"/>
                  </a:moveTo>
                  <a:lnTo>
                    <a:pt x="11842369" y="0"/>
                  </a:lnTo>
                  <a:lnTo>
                    <a:pt x="11842369" y="804164"/>
                  </a:lnTo>
                  <a:lnTo>
                    <a:pt x="0" y="804164"/>
                  </a:lnTo>
                  <a:close/>
                </a:path>
              </a:pathLst>
            </a:custGeom>
            <a:gradFill rotWithShape="1">
              <a:gsLst>
                <a:gs pos="0">
                  <a:srgbClr val="609EC1">
                    <a:alpha val="100000"/>
                  </a:srgbClr>
                </a:gs>
                <a:gs pos="84000">
                  <a:srgbClr val="38789A">
                    <a:alpha val="100000"/>
                  </a:srgbClr>
                </a:gs>
                <a:gs pos="100000">
                  <a:srgbClr val="38789A">
                    <a:alpha val="100000"/>
                  </a:srgbClr>
                </a:gs>
              </a:gsLst>
              <a:lin ang="5400000"/>
            </a:gradFill>
          </p:spPr>
        </p:sp>
      </p:grpSp>
      <p:grpSp>
        <p:nvGrpSpPr>
          <p:cNvPr id="37" name="Group 37"/>
          <p:cNvGrpSpPr/>
          <p:nvPr/>
        </p:nvGrpSpPr>
        <p:grpSpPr>
          <a:xfrm>
            <a:off x="2382394" y="4348236"/>
            <a:ext cx="8881778" cy="603105"/>
            <a:chOff x="0" y="0"/>
            <a:chExt cx="11842370" cy="804140"/>
          </a:xfrm>
        </p:grpSpPr>
        <p:sp>
          <p:nvSpPr>
            <p:cNvPr id="38" name="Freeform 38"/>
            <p:cNvSpPr/>
            <p:nvPr/>
          </p:nvSpPr>
          <p:spPr>
            <a:xfrm>
              <a:off x="0" y="0"/>
              <a:ext cx="11842370" cy="804140"/>
            </a:xfrm>
            <a:custGeom>
              <a:avLst/>
              <a:gdLst/>
              <a:ahLst/>
              <a:cxnLst/>
              <a:rect l="l" t="t" r="r" b="b"/>
              <a:pathLst>
                <a:path w="11842370" h="804140">
                  <a:moveTo>
                    <a:pt x="0" y="0"/>
                  </a:moveTo>
                  <a:lnTo>
                    <a:pt x="11842370" y="0"/>
                  </a:lnTo>
                  <a:lnTo>
                    <a:pt x="11842370" y="804140"/>
                  </a:lnTo>
                  <a:lnTo>
                    <a:pt x="0" y="804140"/>
                  </a:lnTo>
                  <a:close/>
                </a:path>
              </a:pathLst>
            </a:custGeom>
            <a:solidFill>
              <a:srgbClr val="000000">
                <a:alpha val="0"/>
              </a:srgbClr>
            </a:solidFill>
          </p:spPr>
        </p:sp>
        <p:sp>
          <p:nvSpPr>
            <p:cNvPr id="39" name="TextBox 39"/>
            <p:cNvSpPr txBox="1"/>
            <p:nvPr/>
          </p:nvSpPr>
          <p:spPr>
            <a:xfrm>
              <a:off x="0" y="-66675"/>
              <a:ext cx="11842370" cy="870815"/>
            </a:xfrm>
            <a:prstGeom prst="rect">
              <a:avLst/>
            </a:prstGeom>
          </p:spPr>
          <p:txBody>
            <a:bodyPr lIns="0" tIns="0" rIns="0" bIns="0" rtlCol="0" anchor="ctr"/>
            <a:lstStyle/>
            <a:p>
              <a:pPr algn="l">
                <a:lnSpc>
                  <a:spcPts val="3600"/>
                </a:lnSpc>
              </a:pPr>
              <a:r>
                <a:rPr lang="en-US" sz="3000">
                  <a:solidFill>
                    <a:srgbClr val="FFFFFF"/>
                  </a:solidFill>
                  <a:latin typeface="Gill Sans Light"/>
                  <a:ea typeface="Gill Sans Light"/>
                  <a:cs typeface="Gill Sans Light"/>
                  <a:sym typeface="Gill Sans Light"/>
                </a:rPr>
                <a:t>Solution Proposed</a:t>
              </a:r>
            </a:p>
          </p:txBody>
        </p:sp>
      </p:grpSp>
      <p:grpSp>
        <p:nvGrpSpPr>
          <p:cNvPr id="40" name="Group 40"/>
          <p:cNvGrpSpPr/>
          <p:nvPr/>
        </p:nvGrpSpPr>
        <p:grpSpPr>
          <a:xfrm>
            <a:off x="1995928" y="4263322"/>
            <a:ext cx="772932" cy="772932"/>
            <a:chOff x="0" y="0"/>
            <a:chExt cx="1030576" cy="1030576"/>
          </a:xfrm>
        </p:grpSpPr>
        <p:sp>
          <p:nvSpPr>
            <p:cNvPr id="41" name="Freeform 41"/>
            <p:cNvSpPr/>
            <p:nvPr/>
          </p:nvSpPr>
          <p:spPr>
            <a:xfrm>
              <a:off x="12700" y="12700"/>
              <a:ext cx="1005205" cy="1005205"/>
            </a:xfrm>
            <a:custGeom>
              <a:avLst/>
              <a:gdLst/>
              <a:ahLst/>
              <a:cxnLst/>
              <a:rect l="l" t="t" r="r" b="b"/>
              <a:pathLst>
                <a:path w="1005205" h="1005205">
                  <a:moveTo>
                    <a:pt x="0" y="502539"/>
                  </a:moveTo>
                  <a:cubicBezTo>
                    <a:pt x="0" y="225044"/>
                    <a:pt x="225044" y="0"/>
                    <a:pt x="502539" y="0"/>
                  </a:cubicBezTo>
                  <a:cubicBezTo>
                    <a:pt x="780034" y="0"/>
                    <a:pt x="1005205" y="225044"/>
                    <a:pt x="1005205" y="502539"/>
                  </a:cubicBezTo>
                  <a:cubicBezTo>
                    <a:pt x="1005205" y="780034"/>
                    <a:pt x="780161" y="1005205"/>
                    <a:pt x="502539" y="1005205"/>
                  </a:cubicBezTo>
                  <a:cubicBezTo>
                    <a:pt x="224917" y="1005205"/>
                    <a:pt x="0" y="780161"/>
                    <a:pt x="0" y="502539"/>
                  </a:cubicBezTo>
                  <a:close/>
                </a:path>
              </a:pathLst>
            </a:custGeom>
            <a:solidFill>
              <a:srgbClr val="FFFFFF"/>
            </a:solidFill>
          </p:spPr>
        </p:sp>
        <p:sp>
          <p:nvSpPr>
            <p:cNvPr id="42" name="Freeform 42"/>
            <p:cNvSpPr/>
            <p:nvPr/>
          </p:nvSpPr>
          <p:spPr>
            <a:xfrm>
              <a:off x="0" y="0"/>
              <a:ext cx="1030605" cy="1030605"/>
            </a:xfrm>
            <a:custGeom>
              <a:avLst/>
              <a:gdLst/>
              <a:ahLst/>
              <a:cxnLst/>
              <a:rect l="l" t="t" r="r" b="b"/>
              <a:pathLst>
                <a:path w="1030605" h="1030605">
                  <a:moveTo>
                    <a:pt x="0" y="515239"/>
                  </a:moveTo>
                  <a:cubicBezTo>
                    <a:pt x="0" y="230759"/>
                    <a:pt x="230759" y="0"/>
                    <a:pt x="515239" y="0"/>
                  </a:cubicBezTo>
                  <a:lnTo>
                    <a:pt x="515239" y="12700"/>
                  </a:lnTo>
                  <a:lnTo>
                    <a:pt x="515239" y="0"/>
                  </a:lnTo>
                  <a:cubicBezTo>
                    <a:pt x="799846" y="0"/>
                    <a:pt x="1030605" y="230759"/>
                    <a:pt x="1030605" y="515239"/>
                  </a:cubicBezTo>
                  <a:lnTo>
                    <a:pt x="1017905" y="515239"/>
                  </a:lnTo>
                  <a:lnTo>
                    <a:pt x="1030605" y="515239"/>
                  </a:lnTo>
                  <a:cubicBezTo>
                    <a:pt x="1030605" y="799846"/>
                    <a:pt x="799846" y="1030478"/>
                    <a:pt x="515366" y="1030478"/>
                  </a:cubicBezTo>
                  <a:lnTo>
                    <a:pt x="515366" y="1017778"/>
                  </a:lnTo>
                  <a:lnTo>
                    <a:pt x="515366" y="1030478"/>
                  </a:lnTo>
                  <a:cubicBezTo>
                    <a:pt x="230759" y="1030605"/>
                    <a:pt x="0" y="799846"/>
                    <a:pt x="0" y="515239"/>
                  </a:cubicBezTo>
                  <a:lnTo>
                    <a:pt x="12700" y="515239"/>
                  </a:lnTo>
                  <a:lnTo>
                    <a:pt x="25400" y="515239"/>
                  </a:lnTo>
                  <a:lnTo>
                    <a:pt x="12700" y="515239"/>
                  </a:lnTo>
                  <a:lnTo>
                    <a:pt x="0" y="515239"/>
                  </a:lnTo>
                  <a:moveTo>
                    <a:pt x="25400" y="515239"/>
                  </a:moveTo>
                  <a:cubicBezTo>
                    <a:pt x="25400" y="522224"/>
                    <a:pt x="19685" y="527939"/>
                    <a:pt x="12700" y="527939"/>
                  </a:cubicBezTo>
                  <a:cubicBezTo>
                    <a:pt x="5715" y="527939"/>
                    <a:pt x="0" y="522224"/>
                    <a:pt x="0" y="515239"/>
                  </a:cubicBezTo>
                  <a:cubicBezTo>
                    <a:pt x="0" y="508254"/>
                    <a:pt x="5715" y="502539"/>
                    <a:pt x="12700" y="502539"/>
                  </a:cubicBezTo>
                  <a:cubicBezTo>
                    <a:pt x="19685" y="502539"/>
                    <a:pt x="25400" y="508254"/>
                    <a:pt x="25400" y="515239"/>
                  </a:cubicBezTo>
                  <a:cubicBezTo>
                    <a:pt x="25400" y="785749"/>
                    <a:pt x="244729" y="1005078"/>
                    <a:pt x="515239" y="1005078"/>
                  </a:cubicBezTo>
                  <a:cubicBezTo>
                    <a:pt x="785749" y="1005078"/>
                    <a:pt x="1005205" y="785876"/>
                    <a:pt x="1005205" y="515239"/>
                  </a:cubicBezTo>
                  <a:cubicBezTo>
                    <a:pt x="1005205" y="244602"/>
                    <a:pt x="785876" y="25400"/>
                    <a:pt x="515239" y="25400"/>
                  </a:cubicBezTo>
                  <a:lnTo>
                    <a:pt x="515239" y="12700"/>
                  </a:lnTo>
                  <a:lnTo>
                    <a:pt x="515239" y="25400"/>
                  </a:lnTo>
                  <a:cubicBezTo>
                    <a:pt x="244729" y="25400"/>
                    <a:pt x="25400" y="244729"/>
                    <a:pt x="25400" y="515239"/>
                  </a:cubicBezTo>
                  <a:close/>
                </a:path>
              </a:pathLst>
            </a:custGeom>
            <a:solidFill>
              <a:srgbClr val="4490B8"/>
            </a:solidFill>
          </p:spPr>
        </p:sp>
      </p:grpSp>
      <p:grpSp>
        <p:nvGrpSpPr>
          <p:cNvPr id="43" name="Group 43"/>
          <p:cNvGrpSpPr/>
          <p:nvPr/>
        </p:nvGrpSpPr>
        <p:grpSpPr>
          <a:xfrm>
            <a:off x="2477958" y="5253426"/>
            <a:ext cx="8786214" cy="603105"/>
            <a:chOff x="0" y="0"/>
            <a:chExt cx="11714952" cy="804140"/>
          </a:xfrm>
        </p:grpSpPr>
        <p:sp>
          <p:nvSpPr>
            <p:cNvPr id="44" name="Freeform 44"/>
            <p:cNvSpPr/>
            <p:nvPr/>
          </p:nvSpPr>
          <p:spPr>
            <a:xfrm>
              <a:off x="0" y="0"/>
              <a:ext cx="11714988" cy="804164"/>
            </a:xfrm>
            <a:custGeom>
              <a:avLst/>
              <a:gdLst/>
              <a:ahLst/>
              <a:cxnLst/>
              <a:rect l="l" t="t" r="r" b="b"/>
              <a:pathLst>
                <a:path w="11714988" h="804164">
                  <a:moveTo>
                    <a:pt x="0" y="0"/>
                  </a:moveTo>
                  <a:lnTo>
                    <a:pt x="11714988" y="0"/>
                  </a:lnTo>
                  <a:lnTo>
                    <a:pt x="11714988" y="804164"/>
                  </a:lnTo>
                  <a:lnTo>
                    <a:pt x="0" y="804164"/>
                  </a:lnTo>
                  <a:close/>
                </a:path>
              </a:pathLst>
            </a:custGeom>
            <a:gradFill rotWithShape="1">
              <a:gsLst>
                <a:gs pos="0">
                  <a:srgbClr val="609EC1">
                    <a:alpha val="100000"/>
                  </a:srgbClr>
                </a:gs>
                <a:gs pos="84000">
                  <a:srgbClr val="38789A">
                    <a:alpha val="100000"/>
                  </a:srgbClr>
                </a:gs>
                <a:gs pos="100000">
                  <a:srgbClr val="38789A">
                    <a:alpha val="100000"/>
                  </a:srgbClr>
                </a:gs>
              </a:gsLst>
              <a:lin ang="5400000"/>
            </a:gradFill>
          </p:spPr>
        </p:sp>
      </p:grpSp>
      <p:grpSp>
        <p:nvGrpSpPr>
          <p:cNvPr id="45" name="Group 45"/>
          <p:cNvGrpSpPr/>
          <p:nvPr/>
        </p:nvGrpSpPr>
        <p:grpSpPr>
          <a:xfrm>
            <a:off x="2477958" y="5253426"/>
            <a:ext cx="8786214" cy="603105"/>
            <a:chOff x="0" y="0"/>
            <a:chExt cx="11714952" cy="804140"/>
          </a:xfrm>
        </p:grpSpPr>
        <p:sp>
          <p:nvSpPr>
            <p:cNvPr id="46" name="Freeform 46"/>
            <p:cNvSpPr/>
            <p:nvPr/>
          </p:nvSpPr>
          <p:spPr>
            <a:xfrm>
              <a:off x="0" y="0"/>
              <a:ext cx="11714952" cy="804140"/>
            </a:xfrm>
            <a:custGeom>
              <a:avLst/>
              <a:gdLst/>
              <a:ahLst/>
              <a:cxnLst/>
              <a:rect l="l" t="t" r="r" b="b"/>
              <a:pathLst>
                <a:path w="11714952" h="804140">
                  <a:moveTo>
                    <a:pt x="0" y="0"/>
                  </a:moveTo>
                  <a:lnTo>
                    <a:pt x="11714952" y="0"/>
                  </a:lnTo>
                  <a:lnTo>
                    <a:pt x="11714952" y="804140"/>
                  </a:lnTo>
                  <a:lnTo>
                    <a:pt x="0" y="804140"/>
                  </a:lnTo>
                  <a:close/>
                </a:path>
              </a:pathLst>
            </a:custGeom>
            <a:solidFill>
              <a:srgbClr val="000000">
                <a:alpha val="0"/>
              </a:srgbClr>
            </a:solidFill>
          </p:spPr>
        </p:sp>
        <p:sp>
          <p:nvSpPr>
            <p:cNvPr id="47" name="TextBox 47"/>
            <p:cNvSpPr txBox="1"/>
            <p:nvPr/>
          </p:nvSpPr>
          <p:spPr>
            <a:xfrm>
              <a:off x="0" y="-66675"/>
              <a:ext cx="11714952" cy="870815"/>
            </a:xfrm>
            <a:prstGeom prst="rect">
              <a:avLst/>
            </a:prstGeom>
          </p:spPr>
          <p:txBody>
            <a:bodyPr lIns="0" tIns="0" rIns="0" bIns="0" rtlCol="0" anchor="ctr"/>
            <a:lstStyle/>
            <a:p>
              <a:pPr algn="l">
                <a:lnSpc>
                  <a:spcPts val="3600"/>
                </a:lnSpc>
              </a:pPr>
              <a:r>
                <a:rPr lang="en-US" sz="3000">
                  <a:solidFill>
                    <a:srgbClr val="FFFFFF"/>
                  </a:solidFill>
                  <a:latin typeface="Gill Sans Light"/>
                  <a:ea typeface="Gill Sans Light"/>
                  <a:cs typeface="Gill Sans Light"/>
                  <a:sym typeface="Gill Sans Light"/>
                </a:rPr>
                <a:t>Expected Benefits to Policing</a:t>
              </a:r>
            </a:p>
          </p:txBody>
        </p:sp>
      </p:grpSp>
      <p:grpSp>
        <p:nvGrpSpPr>
          <p:cNvPr id="48" name="Group 48"/>
          <p:cNvGrpSpPr/>
          <p:nvPr/>
        </p:nvGrpSpPr>
        <p:grpSpPr>
          <a:xfrm>
            <a:off x="2091492" y="5168512"/>
            <a:ext cx="772932" cy="772932"/>
            <a:chOff x="0" y="0"/>
            <a:chExt cx="1030576" cy="1030576"/>
          </a:xfrm>
        </p:grpSpPr>
        <p:sp>
          <p:nvSpPr>
            <p:cNvPr id="49" name="Freeform 49"/>
            <p:cNvSpPr/>
            <p:nvPr/>
          </p:nvSpPr>
          <p:spPr>
            <a:xfrm>
              <a:off x="12700" y="12700"/>
              <a:ext cx="1005205" cy="1005205"/>
            </a:xfrm>
            <a:custGeom>
              <a:avLst/>
              <a:gdLst/>
              <a:ahLst/>
              <a:cxnLst/>
              <a:rect l="l" t="t" r="r" b="b"/>
              <a:pathLst>
                <a:path w="1005205" h="1005205">
                  <a:moveTo>
                    <a:pt x="0" y="502539"/>
                  </a:moveTo>
                  <a:cubicBezTo>
                    <a:pt x="0" y="225044"/>
                    <a:pt x="225044" y="0"/>
                    <a:pt x="502539" y="0"/>
                  </a:cubicBezTo>
                  <a:cubicBezTo>
                    <a:pt x="780034" y="0"/>
                    <a:pt x="1005205" y="225044"/>
                    <a:pt x="1005205" y="502539"/>
                  </a:cubicBezTo>
                  <a:cubicBezTo>
                    <a:pt x="1005205" y="780034"/>
                    <a:pt x="780161" y="1005205"/>
                    <a:pt x="502539" y="1005205"/>
                  </a:cubicBezTo>
                  <a:cubicBezTo>
                    <a:pt x="224917" y="1005205"/>
                    <a:pt x="0" y="780161"/>
                    <a:pt x="0" y="502539"/>
                  </a:cubicBezTo>
                  <a:close/>
                </a:path>
              </a:pathLst>
            </a:custGeom>
            <a:solidFill>
              <a:srgbClr val="FFFFFF"/>
            </a:solidFill>
          </p:spPr>
        </p:sp>
        <p:sp>
          <p:nvSpPr>
            <p:cNvPr id="50" name="Freeform 50"/>
            <p:cNvSpPr/>
            <p:nvPr/>
          </p:nvSpPr>
          <p:spPr>
            <a:xfrm>
              <a:off x="0" y="0"/>
              <a:ext cx="1030605" cy="1030605"/>
            </a:xfrm>
            <a:custGeom>
              <a:avLst/>
              <a:gdLst/>
              <a:ahLst/>
              <a:cxnLst/>
              <a:rect l="l" t="t" r="r" b="b"/>
              <a:pathLst>
                <a:path w="1030605" h="1030605">
                  <a:moveTo>
                    <a:pt x="0" y="515239"/>
                  </a:moveTo>
                  <a:cubicBezTo>
                    <a:pt x="0" y="230759"/>
                    <a:pt x="230759" y="0"/>
                    <a:pt x="515239" y="0"/>
                  </a:cubicBezTo>
                  <a:lnTo>
                    <a:pt x="515239" y="12700"/>
                  </a:lnTo>
                  <a:lnTo>
                    <a:pt x="515239" y="0"/>
                  </a:lnTo>
                  <a:cubicBezTo>
                    <a:pt x="799846" y="0"/>
                    <a:pt x="1030605" y="230759"/>
                    <a:pt x="1030605" y="515239"/>
                  </a:cubicBezTo>
                  <a:lnTo>
                    <a:pt x="1017905" y="515239"/>
                  </a:lnTo>
                  <a:lnTo>
                    <a:pt x="1030605" y="515239"/>
                  </a:lnTo>
                  <a:cubicBezTo>
                    <a:pt x="1030605" y="799846"/>
                    <a:pt x="799846" y="1030478"/>
                    <a:pt x="515366" y="1030478"/>
                  </a:cubicBezTo>
                  <a:lnTo>
                    <a:pt x="515366" y="1017778"/>
                  </a:lnTo>
                  <a:lnTo>
                    <a:pt x="515366" y="1030478"/>
                  </a:lnTo>
                  <a:cubicBezTo>
                    <a:pt x="230759" y="1030605"/>
                    <a:pt x="0" y="799846"/>
                    <a:pt x="0" y="515239"/>
                  </a:cubicBezTo>
                  <a:lnTo>
                    <a:pt x="12700" y="515239"/>
                  </a:lnTo>
                  <a:lnTo>
                    <a:pt x="25400" y="515239"/>
                  </a:lnTo>
                  <a:lnTo>
                    <a:pt x="12700" y="515239"/>
                  </a:lnTo>
                  <a:lnTo>
                    <a:pt x="0" y="515239"/>
                  </a:lnTo>
                  <a:moveTo>
                    <a:pt x="25400" y="515239"/>
                  </a:moveTo>
                  <a:cubicBezTo>
                    <a:pt x="25400" y="522224"/>
                    <a:pt x="19685" y="527939"/>
                    <a:pt x="12700" y="527939"/>
                  </a:cubicBezTo>
                  <a:cubicBezTo>
                    <a:pt x="5715" y="527939"/>
                    <a:pt x="0" y="522224"/>
                    <a:pt x="0" y="515239"/>
                  </a:cubicBezTo>
                  <a:cubicBezTo>
                    <a:pt x="0" y="508254"/>
                    <a:pt x="5715" y="502539"/>
                    <a:pt x="12700" y="502539"/>
                  </a:cubicBezTo>
                  <a:cubicBezTo>
                    <a:pt x="19685" y="502539"/>
                    <a:pt x="25400" y="508254"/>
                    <a:pt x="25400" y="515239"/>
                  </a:cubicBezTo>
                  <a:cubicBezTo>
                    <a:pt x="25400" y="785749"/>
                    <a:pt x="244729" y="1005078"/>
                    <a:pt x="515239" y="1005078"/>
                  </a:cubicBezTo>
                  <a:cubicBezTo>
                    <a:pt x="785749" y="1005078"/>
                    <a:pt x="1005205" y="785876"/>
                    <a:pt x="1005205" y="515239"/>
                  </a:cubicBezTo>
                  <a:cubicBezTo>
                    <a:pt x="1005205" y="244602"/>
                    <a:pt x="785876" y="25400"/>
                    <a:pt x="515239" y="25400"/>
                  </a:cubicBezTo>
                  <a:lnTo>
                    <a:pt x="515239" y="12700"/>
                  </a:lnTo>
                  <a:lnTo>
                    <a:pt x="515239" y="25400"/>
                  </a:lnTo>
                  <a:cubicBezTo>
                    <a:pt x="244729" y="25400"/>
                    <a:pt x="25400" y="244729"/>
                    <a:pt x="25400" y="515239"/>
                  </a:cubicBezTo>
                  <a:close/>
                </a:path>
              </a:pathLst>
            </a:custGeom>
            <a:solidFill>
              <a:srgbClr val="4490B8"/>
            </a:solidFill>
          </p:spPr>
        </p:sp>
      </p:grpSp>
      <p:grpSp>
        <p:nvGrpSpPr>
          <p:cNvPr id="51" name="Group 51"/>
          <p:cNvGrpSpPr/>
          <p:nvPr/>
        </p:nvGrpSpPr>
        <p:grpSpPr>
          <a:xfrm>
            <a:off x="2382394" y="6158616"/>
            <a:ext cx="8881778" cy="603105"/>
            <a:chOff x="0" y="0"/>
            <a:chExt cx="11842370" cy="804140"/>
          </a:xfrm>
        </p:grpSpPr>
        <p:sp>
          <p:nvSpPr>
            <p:cNvPr id="52" name="Freeform 52"/>
            <p:cNvSpPr/>
            <p:nvPr/>
          </p:nvSpPr>
          <p:spPr>
            <a:xfrm>
              <a:off x="0" y="0"/>
              <a:ext cx="11842369" cy="804164"/>
            </a:xfrm>
            <a:custGeom>
              <a:avLst/>
              <a:gdLst/>
              <a:ahLst/>
              <a:cxnLst/>
              <a:rect l="l" t="t" r="r" b="b"/>
              <a:pathLst>
                <a:path w="11842369" h="804164">
                  <a:moveTo>
                    <a:pt x="0" y="0"/>
                  </a:moveTo>
                  <a:lnTo>
                    <a:pt x="11842369" y="0"/>
                  </a:lnTo>
                  <a:lnTo>
                    <a:pt x="11842369" y="804164"/>
                  </a:lnTo>
                  <a:lnTo>
                    <a:pt x="0" y="804164"/>
                  </a:lnTo>
                  <a:close/>
                </a:path>
              </a:pathLst>
            </a:custGeom>
            <a:gradFill rotWithShape="1">
              <a:gsLst>
                <a:gs pos="0">
                  <a:srgbClr val="609EC1">
                    <a:alpha val="100000"/>
                  </a:srgbClr>
                </a:gs>
                <a:gs pos="84000">
                  <a:srgbClr val="38789A">
                    <a:alpha val="100000"/>
                  </a:srgbClr>
                </a:gs>
                <a:gs pos="100000">
                  <a:srgbClr val="38789A">
                    <a:alpha val="100000"/>
                  </a:srgbClr>
                </a:gs>
              </a:gsLst>
              <a:lin ang="5400000"/>
            </a:gradFill>
          </p:spPr>
        </p:sp>
      </p:grpSp>
      <p:grpSp>
        <p:nvGrpSpPr>
          <p:cNvPr id="53" name="Group 53"/>
          <p:cNvGrpSpPr/>
          <p:nvPr/>
        </p:nvGrpSpPr>
        <p:grpSpPr>
          <a:xfrm>
            <a:off x="2382394" y="6158616"/>
            <a:ext cx="8881778" cy="603105"/>
            <a:chOff x="0" y="0"/>
            <a:chExt cx="11842370" cy="804140"/>
          </a:xfrm>
        </p:grpSpPr>
        <p:sp>
          <p:nvSpPr>
            <p:cNvPr id="54" name="Freeform 54"/>
            <p:cNvSpPr/>
            <p:nvPr/>
          </p:nvSpPr>
          <p:spPr>
            <a:xfrm>
              <a:off x="0" y="0"/>
              <a:ext cx="11842370" cy="804140"/>
            </a:xfrm>
            <a:custGeom>
              <a:avLst/>
              <a:gdLst/>
              <a:ahLst/>
              <a:cxnLst/>
              <a:rect l="l" t="t" r="r" b="b"/>
              <a:pathLst>
                <a:path w="11842370" h="804140">
                  <a:moveTo>
                    <a:pt x="0" y="0"/>
                  </a:moveTo>
                  <a:lnTo>
                    <a:pt x="11842370" y="0"/>
                  </a:lnTo>
                  <a:lnTo>
                    <a:pt x="11842370" y="804140"/>
                  </a:lnTo>
                  <a:lnTo>
                    <a:pt x="0" y="804140"/>
                  </a:lnTo>
                  <a:close/>
                </a:path>
              </a:pathLst>
            </a:custGeom>
            <a:solidFill>
              <a:srgbClr val="000000">
                <a:alpha val="0"/>
              </a:srgbClr>
            </a:solidFill>
          </p:spPr>
        </p:sp>
        <p:sp>
          <p:nvSpPr>
            <p:cNvPr id="55" name="TextBox 55"/>
            <p:cNvSpPr txBox="1"/>
            <p:nvPr/>
          </p:nvSpPr>
          <p:spPr>
            <a:xfrm>
              <a:off x="0" y="-66675"/>
              <a:ext cx="11842370" cy="870815"/>
            </a:xfrm>
            <a:prstGeom prst="rect">
              <a:avLst/>
            </a:prstGeom>
          </p:spPr>
          <p:txBody>
            <a:bodyPr lIns="0" tIns="0" rIns="0" bIns="0" rtlCol="0" anchor="ctr"/>
            <a:lstStyle/>
            <a:p>
              <a:pPr algn="l">
                <a:lnSpc>
                  <a:spcPts val="3600"/>
                </a:lnSpc>
              </a:pPr>
              <a:r>
                <a:rPr lang="en-US" sz="3000">
                  <a:solidFill>
                    <a:srgbClr val="FFFFFF"/>
                  </a:solidFill>
                  <a:latin typeface="Gill Sans Light"/>
                  <a:ea typeface="Gill Sans Light"/>
                  <a:cs typeface="Gill Sans Light"/>
                  <a:sym typeface="Gill Sans Light"/>
                </a:rPr>
                <a:t>Technical Design / Architectural Diagram </a:t>
              </a:r>
            </a:p>
          </p:txBody>
        </p:sp>
      </p:grpSp>
      <p:grpSp>
        <p:nvGrpSpPr>
          <p:cNvPr id="56" name="Group 56"/>
          <p:cNvGrpSpPr/>
          <p:nvPr/>
        </p:nvGrpSpPr>
        <p:grpSpPr>
          <a:xfrm>
            <a:off x="1995928" y="6073704"/>
            <a:ext cx="772932" cy="772932"/>
            <a:chOff x="0" y="0"/>
            <a:chExt cx="1030576" cy="1030576"/>
          </a:xfrm>
        </p:grpSpPr>
        <p:sp>
          <p:nvSpPr>
            <p:cNvPr id="57" name="Freeform 57"/>
            <p:cNvSpPr/>
            <p:nvPr/>
          </p:nvSpPr>
          <p:spPr>
            <a:xfrm>
              <a:off x="12700" y="12700"/>
              <a:ext cx="1005205" cy="1005205"/>
            </a:xfrm>
            <a:custGeom>
              <a:avLst/>
              <a:gdLst/>
              <a:ahLst/>
              <a:cxnLst/>
              <a:rect l="l" t="t" r="r" b="b"/>
              <a:pathLst>
                <a:path w="1005205" h="1005205">
                  <a:moveTo>
                    <a:pt x="0" y="502539"/>
                  </a:moveTo>
                  <a:cubicBezTo>
                    <a:pt x="0" y="225044"/>
                    <a:pt x="225044" y="0"/>
                    <a:pt x="502539" y="0"/>
                  </a:cubicBezTo>
                  <a:cubicBezTo>
                    <a:pt x="780034" y="0"/>
                    <a:pt x="1005205" y="225044"/>
                    <a:pt x="1005205" y="502539"/>
                  </a:cubicBezTo>
                  <a:cubicBezTo>
                    <a:pt x="1005205" y="780034"/>
                    <a:pt x="780161" y="1005205"/>
                    <a:pt x="502539" y="1005205"/>
                  </a:cubicBezTo>
                  <a:cubicBezTo>
                    <a:pt x="224917" y="1005205"/>
                    <a:pt x="0" y="780161"/>
                    <a:pt x="0" y="502539"/>
                  </a:cubicBezTo>
                  <a:close/>
                </a:path>
              </a:pathLst>
            </a:custGeom>
            <a:solidFill>
              <a:srgbClr val="FFFFFF"/>
            </a:solidFill>
          </p:spPr>
        </p:sp>
        <p:sp>
          <p:nvSpPr>
            <p:cNvPr id="58" name="Freeform 58"/>
            <p:cNvSpPr/>
            <p:nvPr/>
          </p:nvSpPr>
          <p:spPr>
            <a:xfrm>
              <a:off x="0" y="0"/>
              <a:ext cx="1030605" cy="1030605"/>
            </a:xfrm>
            <a:custGeom>
              <a:avLst/>
              <a:gdLst/>
              <a:ahLst/>
              <a:cxnLst/>
              <a:rect l="l" t="t" r="r" b="b"/>
              <a:pathLst>
                <a:path w="1030605" h="1030605">
                  <a:moveTo>
                    <a:pt x="0" y="515239"/>
                  </a:moveTo>
                  <a:cubicBezTo>
                    <a:pt x="0" y="230759"/>
                    <a:pt x="230759" y="0"/>
                    <a:pt x="515239" y="0"/>
                  </a:cubicBezTo>
                  <a:lnTo>
                    <a:pt x="515239" y="12700"/>
                  </a:lnTo>
                  <a:lnTo>
                    <a:pt x="515239" y="0"/>
                  </a:lnTo>
                  <a:cubicBezTo>
                    <a:pt x="799846" y="0"/>
                    <a:pt x="1030605" y="230759"/>
                    <a:pt x="1030605" y="515239"/>
                  </a:cubicBezTo>
                  <a:lnTo>
                    <a:pt x="1017905" y="515239"/>
                  </a:lnTo>
                  <a:lnTo>
                    <a:pt x="1030605" y="515239"/>
                  </a:lnTo>
                  <a:cubicBezTo>
                    <a:pt x="1030605" y="799846"/>
                    <a:pt x="799846" y="1030478"/>
                    <a:pt x="515366" y="1030478"/>
                  </a:cubicBezTo>
                  <a:lnTo>
                    <a:pt x="515366" y="1017778"/>
                  </a:lnTo>
                  <a:lnTo>
                    <a:pt x="515366" y="1030478"/>
                  </a:lnTo>
                  <a:cubicBezTo>
                    <a:pt x="230759" y="1030605"/>
                    <a:pt x="0" y="799846"/>
                    <a:pt x="0" y="515239"/>
                  </a:cubicBezTo>
                  <a:lnTo>
                    <a:pt x="12700" y="515239"/>
                  </a:lnTo>
                  <a:lnTo>
                    <a:pt x="25400" y="515239"/>
                  </a:lnTo>
                  <a:lnTo>
                    <a:pt x="12700" y="515239"/>
                  </a:lnTo>
                  <a:lnTo>
                    <a:pt x="0" y="515239"/>
                  </a:lnTo>
                  <a:moveTo>
                    <a:pt x="25400" y="515239"/>
                  </a:moveTo>
                  <a:cubicBezTo>
                    <a:pt x="25400" y="522224"/>
                    <a:pt x="19685" y="527939"/>
                    <a:pt x="12700" y="527939"/>
                  </a:cubicBezTo>
                  <a:cubicBezTo>
                    <a:pt x="5715" y="527939"/>
                    <a:pt x="0" y="522224"/>
                    <a:pt x="0" y="515239"/>
                  </a:cubicBezTo>
                  <a:cubicBezTo>
                    <a:pt x="0" y="508254"/>
                    <a:pt x="5715" y="502539"/>
                    <a:pt x="12700" y="502539"/>
                  </a:cubicBezTo>
                  <a:cubicBezTo>
                    <a:pt x="19685" y="502539"/>
                    <a:pt x="25400" y="508254"/>
                    <a:pt x="25400" y="515239"/>
                  </a:cubicBezTo>
                  <a:cubicBezTo>
                    <a:pt x="25400" y="785749"/>
                    <a:pt x="244729" y="1005078"/>
                    <a:pt x="515239" y="1005078"/>
                  </a:cubicBezTo>
                  <a:cubicBezTo>
                    <a:pt x="785749" y="1005078"/>
                    <a:pt x="1005205" y="785876"/>
                    <a:pt x="1005205" y="515239"/>
                  </a:cubicBezTo>
                  <a:cubicBezTo>
                    <a:pt x="1005205" y="244602"/>
                    <a:pt x="785876" y="25400"/>
                    <a:pt x="515239" y="25400"/>
                  </a:cubicBezTo>
                  <a:lnTo>
                    <a:pt x="515239" y="12700"/>
                  </a:lnTo>
                  <a:lnTo>
                    <a:pt x="515239" y="25400"/>
                  </a:lnTo>
                  <a:cubicBezTo>
                    <a:pt x="244729" y="25400"/>
                    <a:pt x="25400" y="244729"/>
                    <a:pt x="25400" y="515239"/>
                  </a:cubicBezTo>
                  <a:close/>
                </a:path>
              </a:pathLst>
            </a:custGeom>
            <a:solidFill>
              <a:srgbClr val="4490B8"/>
            </a:solidFill>
          </p:spPr>
        </p:sp>
      </p:grpSp>
      <p:grpSp>
        <p:nvGrpSpPr>
          <p:cNvPr id="59" name="Group 59"/>
          <p:cNvGrpSpPr/>
          <p:nvPr/>
        </p:nvGrpSpPr>
        <p:grpSpPr>
          <a:xfrm>
            <a:off x="2083098" y="7063143"/>
            <a:ext cx="9181074" cy="603105"/>
            <a:chOff x="0" y="0"/>
            <a:chExt cx="12241432" cy="804140"/>
          </a:xfrm>
        </p:grpSpPr>
        <p:sp>
          <p:nvSpPr>
            <p:cNvPr id="60" name="Freeform 60"/>
            <p:cNvSpPr/>
            <p:nvPr/>
          </p:nvSpPr>
          <p:spPr>
            <a:xfrm>
              <a:off x="0" y="0"/>
              <a:ext cx="12241403" cy="804164"/>
            </a:xfrm>
            <a:custGeom>
              <a:avLst/>
              <a:gdLst/>
              <a:ahLst/>
              <a:cxnLst/>
              <a:rect l="l" t="t" r="r" b="b"/>
              <a:pathLst>
                <a:path w="12241403" h="804164">
                  <a:moveTo>
                    <a:pt x="0" y="0"/>
                  </a:moveTo>
                  <a:lnTo>
                    <a:pt x="12241403" y="0"/>
                  </a:lnTo>
                  <a:lnTo>
                    <a:pt x="12241403" y="804164"/>
                  </a:lnTo>
                  <a:lnTo>
                    <a:pt x="0" y="804164"/>
                  </a:lnTo>
                  <a:close/>
                </a:path>
              </a:pathLst>
            </a:custGeom>
            <a:gradFill rotWithShape="1">
              <a:gsLst>
                <a:gs pos="0">
                  <a:srgbClr val="609EC1">
                    <a:alpha val="100000"/>
                  </a:srgbClr>
                </a:gs>
                <a:gs pos="84000">
                  <a:srgbClr val="38789A">
                    <a:alpha val="100000"/>
                  </a:srgbClr>
                </a:gs>
                <a:gs pos="100000">
                  <a:srgbClr val="38789A">
                    <a:alpha val="100000"/>
                  </a:srgbClr>
                </a:gs>
              </a:gsLst>
              <a:lin ang="5400000"/>
            </a:gradFill>
          </p:spPr>
        </p:sp>
      </p:grpSp>
      <p:grpSp>
        <p:nvGrpSpPr>
          <p:cNvPr id="61" name="Group 61"/>
          <p:cNvGrpSpPr/>
          <p:nvPr/>
        </p:nvGrpSpPr>
        <p:grpSpPr>
          <a:xfrm>
            <a:off x="2083098" y="7063143"/>
            <a:ext cx="9181074" cy="603105"/>
            <a:chOff x="0" y="0"/>
            <a:chExt cx="12241432" cy="804140"/>
          </a:xfrm>
        </p:grpSpPr>
        <p:sp>
          <p:nvSpPr>
            <p:cNvPr id="62" name="Freeform 62"/>
            <p:cNvSpPr/>
            <p:nvPr/>
          </p:nvSpPr>
          <p:spPr>
            <a:xfrm>
              <a:off x="0" y="0"/>
              <a:ext cx="12241432" cy="804140"/>
            </a:xfrm>
            <a:custGeom>
              <a:avLst/>
              <a:gdLst/>
              <a:ahLst/>
              <a:cxnLst/>
              <a:rect l="l" t="t" r="r" b="b"/>
              <a:pathLst>
                <a:path w="12241432" h="804140">
                  <a:moveTo>
                    <a:pt x="0" y="0"/>
                  </a:moveTo>
                  <a:lnTo>
                    <a:pt x="12241432" y="0"/>
                  </a:lnTo>
                  <a:lnTo>
                    <a:pt x="12241432" y="804140"/>
                  </a:lnTo>
                  <a:lnTo>
                    <a:pt x="0" y="804140"/>
                  </a:lnTo>
                  <a:close/>
                </a:path>
              </a:pathLst>
            </a:custGeom>
            <a:solidFill>
              <a:srgbClr val="000000">
                <a:alpha val="0"/>
              </a:srgbClr>
            </a:solidFill>
          </p:spPr>
        </p:sp>
        <p:sp>
          <p:nvSpPr>
            <p:cNvPr id="63" name="TextBox 63"/>
            <p:cNvSpPr txBox="1"/>
            <p:nvPr/>
          </p:nvSpPr>
          <p:spPr>
            <a:xfrm>
              <a:off x="0" y="-66675"/>
              <a:ext cx="12241432" cy="870815"/>
            </a:xfrm>
            <a:prstGeom prst="rect">
              <a:avLst/>
            </a:prstGeom>
          </p:spPr>
          <p:txBody>
            <a:bodyPr lIns="0" tIns="0" rIns="0" bIns="0" rtlCol="0" anchor="ctr"/>
            <a:lstStyle/>
            <a:p>
              <a:pPr algn="l">
                <a:lnSpc>
                  <a:spcPts val="3600"/>
                </a:lnSpc>
              </a:pPr>
              <a:r>
                <a:rPr lang="en-US" sz="3000">
                  <a:solidFill>
                    <a:srgbClr val="FFFFFF"/>
                  </a:solidFill>
                  <a:latin typeface="Gill Sans Light"/>
                  <a:ea typeface="Gill Sans Light"/>
                  <a:cs typeface="Gill Sans Light"/>
                  <a:sym typeface="Gill Sans Light"/>
                </a:rPr>
                <a:t>Solution - Screenshots</a:t>
              </a:r>
            </a:p>
          </p:txBody>
        </p:sp>
      </p:grpSp>
      <p:grpSp>
        <p:nvGrpSpPr>
          <p:cNvPr id="64" name="Group 64"/>
          <p:cNvGrpSpPr/>
          <p:nvPr/>
        </p:nvGrpSpPr>
        <p:grpSpPr>
          <a:xfrm>
            <a:off x="1696632" y="6978230"/>
            <a:ext cx="772932" cy="772932"/>
            <a:chOff x="0" y="0"/>
            <a:chExt cx="1030576" cy="1030576"/>
          </a:xfrm>
        </p:grpSpPr>
        <p:sp>
          <p:nvSpPr>
            <p:cNvPr id="65" name="Freeform 65"/>
            <p:cNvSpPr/>
            <p:nvPr/>
          </p:nvSpPr>
          <p:spPr>
            <a:xfrm>
              <a:off x="12700" y="12700"/>
              <a:ext cx="1005205" cy="1005205"/>
            </a:xfrm>
            <a:custGeom>
              <a:avLst/>
              <a:gdLst/>
              <a:ahLst/>
              <a:cxnLst/>
              <a:rect l="l" t="t" r="r" b="b"/>
              <a:pathLst>
                <a:path w="1005205" h="1005205">
                  <a:moveTo>
                    <a:pt x="0" y="502539"/>
                  </a:moveTo>
                  <a:cubicBezTo>
                    <a:pt x="0" y="225044"/>
                    <a:pt x="225044" y="0"/>
                    <a:pt x="502539" y="0"/>
                  </a:cubicBezTo>
                  <a:cubicBezTo>
                    <a:pt x="780034" y="0"/>
                    <a:pt x="1005205" y="225044"/>
                    <a:pt x="1005205" y="502539"/>
                  </a:cubicBezTo>
                  <a:cubicBezTo>
                    <a:pt x="1005205" y="780034"/>
                    <a:pt x="780161" y="1005205"/>
                    <a:pt x="502539" y="1005205"/>
                  </a:cubicBezTo>
                  <a:cubicBezTo>
                    <a:pt x="224917" y="1005205"/>
                    <a:pt x="0" y="780161"/>
                    <a:pt x="0" y="502539"/>
                  </a:cubicBezTo>
                  <a:close/>
                </a:path>
              </a:pathLst>
            </a:custGeom>
            <a:solidFill>
              <a:srgbClr val="FFFFFF"/>
            </a:solidFill>
          </p:spPr>
        </p:sp>
        <p:sp>
          <p:nvSpPr>
            <p:cNvPr id="66" name="Freeform 66"/>
            <p:cNvSpPr/>
            <p:nvPr/>
          </p:nvSpPr>
          <p:spPr>
            <a:xfrm>
              <a:off x="0" y="0"/>
              <a:ext cx="1030605" cy="1030605"/>
            </a:xfrm>
            <a:custGeom>
              <a:avLst/>
              <a:gdLst/>
              <a:ahLst/>
              <a:cxnLst/>
              <a:rect l="l" t="t" r="r" b="b"/>
              <a:pathLst>
                <a:path w="1030605" h="1030605">
                  <a:moveTo>
                    <a:pt x="0" y="515239"/>
                  </a:moveTo>
                  <a:cubicBezTo>
                    <a:pt x="0" y="230759"/>
                    <a:pt x="230759" y="0"/>
                    <a:pt x="515239" y="0"/>
                  </a:cubicBezTo>
                  <a:lnTo>
                    <a:pt x="515239" y="12700"/>
                  </a:lnTo>
                  <a:lnTo>
                    <a:pt x="515239" y="0"/>
                  </a:lnTo>
                  <a:cubicBezTo>
                    <a:pt x="799846" y="0"/>
                    <a:pt x="1030605" y="230759"/>
                    <a:pt x="1030605" y="515239"/>
                  </a:cubicBezTo>
                  <a:lnTo>
                    <a:pt x="1017905" y="515239"/>
                  </a:lnTo>
                  <a:lnTo>
                    <a:pt x="1030605" y="515239"/>
                  </a:lnTo>
                  <a:cubicBezTo>
                    <a:pt x="1030605" y="799846"/>
                    <a:pt x="799846" y="1030478"/>
                    <a:pt x="515366" y="1030478"/>
                  </a:cubicBezTo>
                  <a:lnTo>
                    <a:pt x="515366" y="1017778"/>
                  </a:lnTo>
                  <a:lnTo>
                    <a:pt x="515366" y="1030478"/>
                  </a:lnTo>
                  <a:cubicBezTo>
                    <a:pt x="230759" y="1030605"/>
                    <a:pt x="0" y="799846"/>
                    <a:pt x="0" y="515239"/>
                  </a:cubicBezTo>
                  <a:lnTo>
                    <a:pt x="12700" y="515239"/>
                  </a:lnTo>
                  <a:lnTo>
                    <a:pt x="25400" y="515239"/>
                  </a:lnTo>
                  <a:lnTo>
                    <a:pt x="12700" y="515239"/>
                  </a:lnTo>
                  <a:lnTo>
                    <a:pt x="0" y="515239"/>
                  </a:lnTo>
                  <a:moveTo>
                    <a:pt x="25400" y="515239"/>
                  </a:moveTo>
                  <a:cubicBezTo>
                    <a:pt x="25400" y="522224"/>
                    <a:pt x="19685" y="527939"/>
                    <a:pt x="12700" y="527939"/>
                  </a:cubicBezTo>
                  <a:cubicBezTo>
                    <a:pt x="5715" y="527939"/>
                    <a:pt x="0" y="522224"/>
                    <a:pt x="0" y="515239"/>
                  </a:cubicBezTo>
                  <a:cubicBezTo>
                    <a:pt x="0" y="508254"/>
                    <a:pt x="5715" y="502539"/>
                    <a:pt x="12700" y="502539"/>
                  </a:cubicBezTo>
                  <a:cubicBezTo>
                    <a:pt x="19685" y="502539"/>
                    <a:pt x="25400" y="508254"/>
                    <a:pt x="25400" y="515239"/>
                  </a:cubicBezTo>
                  <a:cubicBezTo>
                    <a:pt x="25400" y="785749"/>
                    <a:pt x="244729" y="1005078"/>
                    <a:pt x="515239" y="1005078"/>
                  </a:cubicBezTo>
                  <a:cubicBezTo>
                    <a:pt x="785749" y="1005078"/>
                    <a:pt x="1005205" y="785876"/>
                    <a:pt x="1005205" y="515239"/>
                  </a:cubicBezTo>
                  <a:cubicBezTo>
                    <a:pt x="1005205" y="244602"/>
                    <a:pt x="785876" y="25400"/>
                    <a:pt x="515239" y="25400"/>
                  </a:cubicBezTo>
                  <a:lnTo>
                    <a:pt x="515239" y="12700"/>
                  </a:lnTo>
                  <a:lnTo>
                    <a:pt x="515239" y="25400"/>
                  </a:lnTo>
                  <a:cubicBezTo>
                    <a:pt x="244729" y="25400"/>
                    <a:pt x="25400" y="244729"/>
                    <a:pt x="25400" y="515239"/>
                  </a:cubicBezTo>
                  <a:close/>
                </a:path>
              </a:pathLst>
            </a:custGeom>
            <a:solidFill>
              <a:srgbClr val="4490B8"/>
            </a:solidFill>
          </p:spPr>
        </p:sp>
      </p:grpSp>
      <p:grpSp>
        <p:nvGrpSpPr>
          <p:cNvPr id="67" name="Group 67"/>
          <p:cNvGrpSpPr/>
          <p:nvPr/>
        </p:nvGrpSpPr>
        <p:grpSpPr>
          <a:xfrm>
            <a:off x="1536931" y="7968334"/>
            <a:ext cx="9727240" cy="603105"/>
            <a:chOff x="0" y="0"/>
            <a:chExt cx="12969654" cy="804140"/>
          </a:xfrm>
        </p:grpSpPr>
        <p:sp>
          <p:nvSpPr>
            <p:cNvPr id="68" name="Freeform 68"/>
            <p:cNvSpPr/>
            <p:nvPr/>
          </p:nvSpPr>
          <p:spPr>
            <a:xfrm>
              <a:off x="0" y="0"/>
              <a:ext cx="12969621" cy="804164"/>
            </a:xfrm>
            <a:custGeom>
              <a:avLst/>
              <a:gdLst/>
              <a:ahLst/>
              <a:cxnLst/>
              <a:rect l="l" t="t" r="r" b="b"/>
              <a:pathLst>
                <a:path w="12969621" h="804164">
                  <a:moveTo>
                    <a:pt x="0" y="0"/>
                  </a:moveTo>
                  <a:lnTo>
                    <a:pt x="12969621" y="0"/>
                  </a:lnTo>
                  <a:lnTo>
                    <a:pt x="12969621" y="804164"/>
                  </a:lnTo>
                  <a:lnTo>
                    <a:pt x="0" y="804164"/>
                  </a:lnTo>
                  <a:close/>
                </a:path>
              </a:pathLst>
            </a:custGeom>
            <a:gradFill rotWithShape="1">
              <a:gsLst>
                <a:gs pos="0">
                  <a:srgbClr val="609EC1">
                    <a:alpha val="100000"/>
                  </a:srgbClr>
                </a:gs>
                <a:gs pos="84000">
                  <a:srgbClr val="38789A">
                    <a:alpha val="100000"/>
                  </a:srgbClr>
                </a:gs>
                <a:gs pos="100000">
                  <a:srgbClr val="38789A">
                    <a:alpha val="100000"/>
                  </a:srgbClr>
                </a:gs>
              </a:gsLst>
              <a:lin ang="5400000"/>
            </a:gradFill>
          </p:spPr>
        </p:sp>
      </p:grpSp>
      <p:grpSp>
        <p:nvGrpSpPr>
          <p:cNvPr id="69" name="Group 69"/>
          <p:cNvGrpSpPr/>
          <p:nvPr/>
        </p:nvGrpSpPr>
        <p:grpSpPr>
          <a:xfrm>
            <a:off x="1536931" y="7968334"/>
            <a:ext cx="9727240" cy="603105"/>
            <a:chOff x="0" y="0"/>
            <a:chExt cx="12969654" cy="804140"/>
          </a:xfrm>
        </p:grpSpPr>
        <p:sp>
          <p:nvSpPr>
            <p:cNvPr id="70" name="Freeform 70"/>
            <p:cNvSpPr/>
            <p:nvPr/>
          </p:nvSpPr>
          <p:spPr>
            <a:xfrm>
              <a:off x="0" y="0"/>
              <a:ext cx="12969654" cy="804140"/>
            </a:xfrm>
            <a:custGeom>
              <a:avLst/>
              <a:gdLst/>
              <a:ahLst/>
              <a:cxnLst/>
              <a:rect l="l" t="t" r="r" b="b"/>
              <a:pathLst>
                <a:path w="12969654" h="804140">
                  <a:moveTo>
                    <a:pt x="0" y="0"/>
                  </a:moveTo>
                  <a:lnTo>
                    <a:pt x="12969654" y="0"/>
                  </a:lnTo>
                  <a:lnTo>
                    <a:pt x="12969654" y="804140"/>
                  </a:lnTo>
                  <a:lnTo>
                    <a:pt x="0" y="804140"/>
                  </a:lnTo>
                  <a:close/>
                </a:path>
              </a:pathLst>
            </a:custGeom>
            <a:solidFill>
              <a:srgbClr val="000000">
                <a:alpha val="0"/>
              </a:srgbClr>
            </a:solidFill>
          </p:spPr>
        </p:sp>
        <p:sp>
          <p:nvSpPr>
            <p:cNvPr id="71" name="TextBox 71"/>
            <p:cNvSpPr txBox="1"/>
            <p:nvPr/>
          </p:nvSpPr>
          <p:spPr>
            <a:xfrm>
              <a:off x="0" y="-28575"/>
              <a:ext cx="12969654" cy="832715"/>
            </a:xfrm>
            <a:prstGeom prst="rect">
              <a:avLst/>
            </a:prstGeom>
          </p:spPr>
          <p:txBody>
            <a:bodyPr lIns="0" tIns="0" rIns="0" bIns="0" rtlCol="0" anchor="ctr"/>
            <a:lstStyle/>
            <a:p>
              <a:pPr algn="l">
                <a:lnSpc>
                  <a:spcPts val="3240"/>
                </a:lnSpc>
              </a:pPr>
              <a:r>
                <a:rPr lang="en-US" sz="3000">
                  <a:solidFill>
                    <a:srgbClr val="FFFFFF"/>
                  </a:solidFill>
                  <a:latin typeface="Gill Sans Light"/>
                  <a:ea typeface="Gill Sans Light"/>
                  <a:cs typeface="Gill Sans Light"/>
                  <a:sym typeface="Gill Sans Light"/>
                </a:rPr>
                <a:t>Assumptions </a:t>
              </a:r>
            </a:p>
          </p:txBody>
        </p:sp>
      </p:grpSp>
      <p:grpSp>
        <p:nvGrpSpPr>
          <p:cNvPr id="72" name="Group 72"/>
          <p:cNvGrpSpPr/>
          <p:nvPr/>
        </p:nvGrpSpPr>
        <p:grpSpPr>
          <a:xfrm>
            <a:off x="1150465" y="7883421"/>
            <a:ext cx="772932" cy="772932"/>
            <a:chOff x="0" y="0"/>
            <a:chExt cx="1030576" cy="1030576"/>
          </a:xfrm>
        </p:grpSpPr>
        <p:sp>
          <p:nvSpPr>
            <p:cNvPr id="73" name="Freeform 73"/>
            <p:cNvSpPr/>
            <p:nvPr/>
          </p:nvSpPr>
          <p:spPr>
            <a:xfrm>
              <a:off x="12700" y="12700"/>
              <a:ext cx="1005205" cy="1005205"/>
            </a:xfrm>
            <a:custGeom>
              <a:avLst/>
              <a:gdLst/>
              <a:ahLst/>
              <a:cxnLst/>
              <a:rect l="l" t="t" r="r" b="b"/>
              <a:pathLst>
                <a:path w="1005205" h="1005205">
                  <a:moveTo>
                    <a:pt x="0" y="502539"/>
                  </a:moveTo>
                  <a:cubicBezTo>
                    <a:pt x="0" y="225044"/>
                    <a:pt x="225044" y="0"/>
                    <a:pt x="502539" y="0"/>
                  </a:cubicBezTo>
                  <a:cubicBezTo>
                    <a:pt x="780034" y="0"/>
                    <a:pt x="1005205" y="225044"/>
                    <a:pt x="1005205" y="502539"/>
                  </a:cubicBezTo>
                  <a:cubicBezTo>
                    <a:pt x="1005205" y="780034"/>
                    <a:pt x="780161" y="1005205"/>
                    <a:pt x="502539" y="1005205"/>
                  </a:cubicBezTo>
                  <a:cubicBezTo>
                    <a:pt x="224917" y="1005205"/>
                    <a:pt x="0" y="780161"/>
                    <a:pt x="0" y="502539"/>
                  </a:cubicBezTo>
                  <a:close/>
                </a:path>
              </a:pathLst>
            </a:custGeom>
            <a:solidFill>
              <a:srgbClr val="FFFFFF"/>
            </a:solidFill>
          </p:spPr>
        </p:sp>
        <p:sp>
          <p:nvSpPr>
            <p:cNvPr id="74" name="Freeform 74"/>
            <p:cNvSpPr/>
            <p:nvPr/>
          </p:nvSpPr>
          <p:spPr>
            <a:xfrm>
              <a:off x="0" y="0"/>
              <a:ext cx="1030605" cy="1030605"/>
            </a:xfrm>
            <a:custGeom>
              <a:avLst/>
              <a:gdLst/>
              <a:ahLst/>
              <a:cxnLst/>
              <a:rect l="l" t="t" r="r" b="b"/>
              <a:pathLst>
                <a:path w="1030605" h="1030605">
                  <a:moveTo>
                    <a:pt x="0" y="515239"/>
                  </a:moveTo>
                  <a:cubicBezTo>
                    <a:pt x="0" y="230759"/>
                    <a:pt x="230759" y="0"/>
                    <a:pt x="515239" y="0"/>
                  </a:cubicBezTo>
                  <a:lnTo>
                    <a:pt x="515239" y="12700"/>
                  </a:lnTo>
                  <a:lnTo>
                    <a:pt x="515239" y="0"/>
                  </a:lnTo>
                  <a:cubicBezTo>
                    <a:pt x="799846" y="0"/>
                    <a:pt x="1030605" y="230759"/>
                    <a:pt x="1030605" y="515239"/>
                  </a:cubicBezTo>
                  <a:lnTo>
                    <a:pt x="1017905" y="515239"/>
                  </a:lnTo>
                  <a:lnTo>
                    <a:pt x="1030605" y="515239"/>
                  </a:lnTo>
                  <a:cubicBezTo>
                    <a:pt x="1030605" y="799846"/>
                    <a:pt x="799846" y="1030478"/>
                    <a:pt x="515366" y="1030478"/>
                  </a:cubicBezTo>
                  <a:lnTo>
                    <a:pt x="515366" y="1017778"/>
                  </a:lnTo>
                  <a:lnTo>
                    <a:pt x="515366" y="1030478"/>
                  </a:lnTo>
                  <a:cubicBezTo>
                    <a:pt x="230759" y="1030605"/>
                    <a:pt x="0" y="799846"/>
                    <a:pt x="0" y="515239"/>
                  </a:cubicBezTo>
                  <a:lnTo>
                    <a:pt x="12700" y="515239"/>
                  </a:lnTo>
                  <a:lnTo>
                    <a:pt x="25400" y="515239"/>
                  </a:lnTo>
                  <a:lnTo>
                    <a:pt x="12700" y="515239"/>
                  </a:lnTo>
                  <a:lnTo>
                    <a:pt x="0" y="515239"/>
                  </a:lnTo>
                  <a:moveTo>
                    <a:pt x="25400" y="515239"/>
                  </a:moveTo>
                  <a:cubicBezTo>
                    <a:pt x="25400" y="522224"/>
                    <a:pt x="19685" y="527939"/>
                    <a:pt x="12700" y="527939"/>
                  </a:cubicBezTo>
                  <a:cubicBezTo>
                    <a:pt x="5715" y="527939"/>
                    <a:pt x="0" y="522224"/>
                    <a:pt x="0" y="515239"/>
                  </a:cubicBezTo>
                  <a:cubicBezTo>
                    <a:pt x="0" y="508254"/>
                    <a:pt x="5715" y="502539"/>
                    <a:pt x="12700" y="502539"/>
                  </a:cubicBezTo>
                  <a:cubicBezTo>
                    <a:pt x="19685" y="502539"/>
                    <a:pt x="25400" y="508254"/>
                    <a:pt x="25400" y="515239"/>
                  </a:cubicBezTo>
                  <a:cubicBezTo>
                    <a:pt x="25400" y="785749"/>
                    <a:pt x="244729" y="1005078"/>
                    <a:pt x="515239" y="1005078"/>
                  </a:cubicBezTo>
                  <a:cubicBezTo>
                    <a:pt x="785749" y="1005078"/>
                    <a:pt x="1005205" y="785876"/>
                    <a:pt x="1005205" y="515239"/>
                  </a:cubicBezTo>
                  <a:cubicBezTo>
                    <a:pt x="1005205" y="244602"/>
                    <a:pt x="785876" y="25400"/>
                    <a:pt x="515239" y="25400"/>
                  </a:cubicBezTo>
                  <a:lnTo>
                    <a:pt x="515239" y="12700"/>
                  </a:lnTo>
                  <a:lnTo>
                    <a:pt x="515239" y="25400"/>
                  </a:lnTo>
                  <a:cubicBezTo>
                    <a:pt x="244729" y="25400"/>
                    <a:pt x="25400" y="244729"/>
                    <a:pt x="25400" y="515239"/>
                  </a:cubicBezTo>
                  <a:close/>
                </a:path>
              </a:pathLst>
            </a:custGeom>
            <a:solidFill>
              <a:srgbClr val="4490B8"/>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7634245" y="-349064"/>
            <a:ext cx="10653755" cy="10287000"/>
            <a:chOff x="0" y="0"/>
            <a:chExt cx="1650545" cy="1593725"/>
          </a:xfrm>
        </p:grpSpPr>
        <p:sp>
          <p:nvSpPr>
            <p:cNvPr id="3" name="Freeform 3"/>
            <p:cNvSpPr/>
            <p:nvPr/>
          </p:nvSpPr>
          <p:spPr>
            <a:xfrm>
              <a:off x="0" y="0"/>
              <a:ext cx="1650546" cy="1593725"/>
            </a:xfrm>
            <a:custGeom>
              <a:avLst/>
              <a:gdLst/>
              <a:ahLst/>
              <a:cxnLst/>
              <a:rect l="l" t="t" r="r" b="b"/>
              <a:pathLst>
                <a:path w="1650546" h="1593725">
                  <a:moveTo>
                    <a:pt x="0" y="0"/>
                  </a:moveTo>
                  <a:lnTo>
                    <a:pt x="1650546" y="0"/>
                  </a:lnTo>
                  <a:lnTo>
                    <a:pt x="1650546" y="1593725"/>
                  </a:lnTo>
                  <a:lnTo>
                    <a:pt x="0" y="1593725"/>
                  </a:lnTo>
                  <a:close/>
                </a:path>
              </a:pathLst>
            </a:custGeom>
            <a:blipFill>
              <a:blip r:embed="rId2">
                <a:alphaModFix amt="74000"/>
              </a:blip>
              <a:stretch>
                <a:fillRect l="-12623" r="-59033"/>
              </a:stretch>
            </a:blipFill>
          </p:spPr>
        </p:sp>
      </p:grpSp>
      <p:sp>
        <p:nvSpPr>
          <p:cNvPr id="4" name="Freeform 4"/>
          <p:cNvSpPr/>
          <p:nvPr/>
        </p:nvSpPr>
        <p:spPr>
          <a:xfrm>
            <a:off x="-1139059" y="-2433699"/>
            <a:ext cx="5284473" cy="5015445"/>
          </a:xfrm>
          <a:custGeom>
            <a:avLst/>
            <a:gdLst/>
            <a:ahLst/>
            <a:cxnLst/>
            <a:rect l="l" t="t" r="r" b="b"/>
            <a:pathLst>
              <a:path w="5284473" h="5015445">
                <a:moveTo>
                  <a:pt x="0" y="0"/>
                </a:moveTo>
                <a:lnTo>
                  <a:pt x="5284473" y="0"/>
                </a:lnTo>
                <a:lnTo>
                  <a:pt x="5284473" y="5015445"/>
                </a:lnTo>
                <a:lnTo>
                  <a:pt x="0" y="5015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41528" y="4143081"/>
            <a:ext cx="334195" cy="342924"/>
          </a:xfrm>
          <a:custGeom>
            <a:avLst/>
            <a:gdLst/>
            <a:ahLst/>
            <a:cxnLst/>
            <a:rect l="l" t="t" r="r" b="b"/>
            <a:pathLst>
              <a:path w="334195" h="342924">
                <a:moveTo>
                  <a:pt x="0" y="0"/>
                </a:moveTo>
                <a:lnTo>
                  <a:pt x="334194" y="0"/>
                </a:lnTo>
                <a:lnTo>
                  <a:pt x="334194" y="342923"/>
                </a:lnTo>
                <a:lnTo>
                  <a:pt x="0" y="3429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861603" y="5895348"/>
            <a:ext cx="334195" cy="342924"/>
          </a:xfrm>
          <a:custGeom>
            <a:avLst/>
            <a:gdLst/>
            <a:ahLst/>
            <a:cxnLst/>
            <a:rect l="l" t="t" r="r" b="b"/>
            <a:pathLst>
              <a:path w="334195" h="342924">
                <a:moveTo>
                  <a:pt x="0" y="0"/>
                </a:moveTo>
                <a:lnTo>
                  <a:pt x="334194" y="0"/>
                </a:lnTo>
                <a:lnTo>
                  <a:pt x="334194" y="342924"/>
                </a:lnTo>
                <a:lnTo>
                  <a:pt x="0" y="342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982180" y="2884973"/>
            <a:ext cx="3453369" cy="602770"/>
          </a:xfrm>
          <a:custGeom>
            <a:avLst/>
            <a:gdLst/>
            <a:ahLst/>
            <a:cxnLst/>
            <a:rect l="l" t="t" r="r" b="b"/>
            <a:pathLst>
              <a:path w="3453369" h="602770">
                <a:moveTo>
                  <a:pt x="0" y="0"/>
                </a:moveTo>
                <a:lnTo>
                  <a:pt x="3453369" y="0"/>
                </a:lnTo>
                <a:lnTo>
                  <a:pt x="3453369" y="602769"/>
                </a:lnTo>
                <a:lnTo>
                  <a:pt x="0" y="6027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100911" y="4524104"/>
            <a:ext cx="6247161" cy="5001277"/>
          </a:xfrm>
          <a:prstGeom prst="rect">
            <a:avLst/>
          </a:prstGeom>
        </p:spPr>
        <p:txBody>
          <a:bodyPr lIns="0" tIns="0" rIns="0" bIns="0" rtlCol="0" anchor="t">
            <a:spAutoFit/>
          </a:bodyPr>
          <a:lstStyle/>
          <a:p>
            <a:pPr algn="ctr">
              <a:lnSpc>
                <a:spcPts val="6538"/>
              </a:lnSpc>
            </a:pPr>
            <a:r>
              <a:rPr lang="en-US" sz="5890" b="1" spc="-94">
                <a:solidFill>
                  <a:srgbClr val="D9D9D9"/>
                </a:solidFill>
                <a:latin typeface="RoxboroughCF Bold"/>
                <a:ea typeface="RoxboroughCF Bold"/>
                <a:cs typeface="RoxboroughCF Bold"/>
                <a:sym typeface="RoxboroughCF Bold"/>
              </a:rPr>
              <a:t>RAKSHAK AI</a:t>
            </a:r>
          </a:p>
          <a:p>
            <a:pPr algn="ctr">
              <a:lnSpc>
                <a:spcPts val="6538"/>
              </a:lnSpc>
            </a:pPr>
            <a:endParaRPr lang="en-US" sz="5890" b="1" spc="-94">
              <a:solidFill>
                <a:srgbClr val="D9D9D9"/>
              </a:solidFill>
              <a:latin typeface="RoxboroughCF Bold"/>
              <a:ea typeface="RoxboroughCF Bold"/>
              <a:cs typeface="RoxboroughCF Bold"/>
              <a:sym typeface="RoxboroughCF Bold"/>
            </a:endParaRPr>
          </a:p>
          <a:p>
            <a:pPr algn="ctr">
              <a:lnSpc>
                <a:spcPts val="6538"/>
              </a:lnSpc>
            </a:pPr>
            <a:r>
              <a:rPr lang="en-US" sz="5890" b="1" spc="-94">
                <a:solidFill>
                  <a:srgbClr val="D9D9D9"/>
                </a:solidFill>
                <a:latin typeface="RoxboroughCF Bold"/>
                <a:ea typeface="RoxboroughCF Bold"/>
                <a:cs typeface="RoxboroughCF Bold"/>
                <a:sym typeface="RoxboroughCF Bold"/>
              </a:rPr>
              <a:t>-SUSPICIOUS BEHAVIOR DETECTION SYSTEM</a:t>
            </a:r>
          </a:p>
        </p:txBody>
      </p:sp>
      <p:sp>
        <p:nvSpPr>
          <p:cNvPr id="9" name="TextBox 9"/>
          <p:cNvSpPr txBox="1"/>
          <p:nvPr/>
        </p:nvSpPr>
        <p:spPr>
          <a:xfrm>
            <a:off x="-1517186" y="2124136"/>
            <a:ext cx="11056319" cy="609600"/>
          </a:xfrm>
          <a:prstGeom prst="rect">
            <a:avLst/>
          </a:prstGeom>
        </p:spPr>
        <p:txBody>
          <a:bodyPr lIns="0" tIns="0" rIns="0" bIns="0" rtlCol="0" anchor="t">
            <a:spAutoFit/>
          </a:bodyPr>
          <a:lstStyle/>
          <a:p>
            <a:pPr algn="ctr">
              <a:lnSpc>
                <a:spcPts val="4744"/>
              </a:lnSpc>
            </a:pPr>
            <a:r>
              <a:rPr lang="en-US" sz="3953" b="1">
                <a:solidFill>
                  <a:srgbClr val="FFFFFF"/>
                </a:solidFill>
                <a:latin typeface="RoxboroughCF Bold"/>
                <a:ea typeface="RoxboroughCF Bold"/>
                <a:cs typeface="RoxboroughCF Bold"/>
                <a:sym typeface="RoxboroughCF Bold"/>
              </a:rPr>
              <a:t>Team Cypher</a:t>
            </a:r>
          </a:p>
        </p:txBody>
      </p:sp>
      <p:sp>
        <p:nvSpPr>
          <p:cNvPr id="10" name="TextBox 10"/>
          <p:cNvSpPr txBox="1"/>
          <p:nvPr/>
        </p:nvSpPr>
        <p:spPr>
          <a:xfrm>
            <a:off x="1028700" y="3421067"/>
            <a:ext cx="5204820" cy="1197931"/>
          </a:xfrm>
          <a:prstGeom prst="rect">
            <a:avLst/>
          </a:prstGeom>
        </p:spPr>
        <p:txBody>
          <a:bodyPr lIns="0" tIns="0" rIns="0" bIns="0" rtlCol="0" anchor="t">
            <a:spAutoFit/>
          </a:bodyPr>
          <a:lstStyle/>
          <a:p>
            <a:pPr algn="ctr">
              <a:lnSpc>
                <a:spcPts val="4847"/>
              </a:lnSpc>
            </a:pPr>
            <a:r>
              <a:rPr lang="en-US" sz="3462">
                <a:solidFill>
                  <a:srgbClr val="FFFFFF"/>
                </a:solidFill>
                <a:latin typeface="Canva Sans"/>
                <a:ea typeface="Canva Sans"/>
                <a:cs typeface="Canva Sans"/>
                <a:sym typeface="Canva Sans"/>
              </a:rPr>
              <a:t> Leader:</a:t>
            </a:r>
          </a:p>
          <a:p>
            <a:pPr algn="ctr">
              <a:lnSpc>
                <a:spcPts val="4847"/>
              </a:lnSpc>
            </a:pPr>
            <a:r>
              <a:rPr lang="en-US" sz="3462">
                <a:solidFill>
                  <a:srgbClr val="FFFFFF"/>
                </a:solidFill>
                <a:latin typeface="Canva Sans"/>
                <a:ea typeface="Canva Sans"/>
                <a:cs typeface="Canva Sans"/>
                <a:sym typeface="Canva Sans"/>
              </a:rPr>
              <a:t>Satvik Pathak</a:t>
            </a:r>
          </a:p>
        </p:txBody>
      </p:sp>
      <p:sp>
        <p:nvSpPr>
          <p:cNvPr id="11" name="TextBox 11"/>
          <p:cNvSpPr txBox="1"/>
          <p:nvPr/>
        </p:nvSpPr>
        <p:spPr>
          <a:xfrm>
            <a:off x="841528" y="5419749"/>
            <a:ext cx="5734674" cy="3636331"/>
          </a:xfrm>
          <a:prstGeom prst="rect">
            <a:avLst/>
          </a:prstGeom>
        </p:spPr>
        <p:txBody>
          <a:bodyPr lIns="0" tIns="0" rIns="0" bIns="0" rtlCol="0" anchor="t">
            <a:spAutoFit/>
          </a:bodyPr>
          <a:lstStyle/>
          <a:p>
            <a:pPr algn="ctr">
              <a:lnSpc>
                <a:spcPts val="4847"/>
              </a:lnSpc>
            </a:pPr>
            <a:r>
              <a:rPr lang="en-US" sz="3462">
                <a:solidFill>
                  <a:srgbClr val="FFFFFF"/>
                </a:solidFill>
                <a:latin typeface="Canva Sans"/>
                <a:ea typeface="Canva Sans"/>
                <a:cs typeface="Canva Sans"/>
                <a:sym typeface="Canva Sans"/>
              </a:rPr>
              <a:t>Members:</a:t>
            </a:r>
          </a:p>
          <a:p>
            <a:pPr algn="ctr">
              <a:lnSpc>
                <a:spcPts val="4847"/>
              </a:lnSpc>
            </a:pPr>
            <a:r>
              <a:rPr lang="en-US" sz="3462">
                <a:solidFill>
                  <a:srgbClr val="FFFFFF"/>
                </a:solidFill>
                <a:latin typeface="Canva Sans"/>
                <a:ea typeface="Canva Sans"/>
                <a:cs typeface="Canva Sans"/>
                <a:sym typeface="Canva Sans"/>
              </a:rPr>
              <a:t>Shivam Vats</a:t>
            </a:r>
          </a:p>
          <a:p>
            <a:pPr algn="ctr">
              <a:lnSpc>
                <a:spcPts val="4847"/>
              </a:lnSpc>
            </a:pPr>
            <a:endParaRPr lang="en-US" sz="3462">
              <a:solidFill>
                <a:srgbClr val="FFFFFF"/>
              </a:solidFill>
              <a:latin typeface="Canva Sans"/>
              <a:ea typeface="Canva Sans"/>
              <a:cs typeface="Canva Sans"/>
              <a:sym typeface="Canva Sans"/>
            </a:endParaRPr>
          </a:p>
          <a:p>
            <a:pPr algn="ctr">
              <a:lnSpc>
                <a:spcPts val="4847"/>
              </a:lnSpc>
            </a:pPr>
            <a:r>
              <a:rPr lang="en-US" sz="3462">
                <a:solidFill>
                  <a:srgbClr val="FFFFFF"/>
                </a:solidFill>
                <a:latin typeface="Canva Sans"/>
                <a:ea typeface="Canva Sans"/>
                <a:cs typeface="Canva Sans"/>
                <a:sym typeface="Canva Sans"/>
              </a:rPr>
              <a:t>Sanatan Sharma</a:t>
            </a:r>
          </a:p>
          <a:p>
            <a:pPr algn="ctr">
              <a:lnSpc>
                <a:spcPts val="4847"/>
              </a:lnSpc>
            </a:pPr>
            <a:endParaRPr lang="en-US" sz="3462">
              <a:solidFill>
                <a:srgbClr val="FFFFFF"/>
              </a:solidFill>
              <a:latin typeface="Canva Sans"/>
              <a:ea typeface="Canva Sans"/>
              <a:cs typeface="Canva Sans"/>
              <a:sym typeface="Canva Sans"/>
            </a:endParaRPr>
          </a:p>
          <a:p>
            <a:pPr algn="ctr">
              <a:lnSpc>
                <a:spcPts val="4847"/>
              </a:lnSpc>
            </a:pPr>
            <a:r>
              <a:rPr lang="en-US" sz="3462">
                <a:solidFill>
                  <a:srgbClr val="FFFFFF"/>
                </a:solidFill>
                <a:latin typeface="Canva Sans"/>
                <a:ea typeface="Canva Sans"/>
                <a:cs typeface="Canva Sans"/>
                <a:sym typeface="Canva Sans"/>
              </a:rPr>
              <a:t>Ryanveer Singh</a:t>
            </a:r>
          </a:p>
        </p:txBody>
      </p:sp>
      <p:sp>
        <p:nvSpPr>
          <p:cNvPr id="12" name="Freeform 12"/>
          <p:cNvSpPr/>
          <p:nvPr/>
        </p:nvSpPr>
        <p:spPr>
          <a:xfrm>
            <a:off x="861603" y="7295547"/>
            <a:ext cx="334195" cy="342924"/>
          </a:xfrm>
          <a:custGeom>
            <a:avLst/>
            <a:gdLst/>
            <a:ahLst/>
            <a:cxnLst/>
            <a:rect l="l" t="t" r="r" b="b"/>
            <a:pathLst>
              <a:path w="334195" h="342924">
                <a:moveTo>
                  <a:pt x="0" y="0"/>
                </a:moveTo>
                <a:lnTo>
                  <a:pt x="334194" y="0"/>
                </a:lnTo>
                <a:lnTo>
                  <a:pt x="334194" y="342924"/>
                </a:lnTo>
                <a:lnTo>
                  <a:pt x="0" y="342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861603" y="8713156"/>
            <a:ext cx="334195" cy="342924"/>
          </a:xfrm>
          <a:custGeom>
            <a:avLst/>
            <a:gdLst/>
            <a:ahLst/>
            <a:cxnLst/>
            <a:rect l="l" t="t" r="r" b="b"/>
            <a:pathLst>
              <a:path w="334195" h="342924">
                <a:moveTo>
                  <a:pt x="0" y="0"/>
                </a:moveTo>
                <a:lnTo>
                  <a:pt x="334194" y="0"/>
                </a:lnTo>
                <a:lnTo>
                  <a:pt x="334194" y="342924"/>
                </a:lnTo>
                <a:lnTo>
                  <a:pt x="0" y="342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9112647" y="4962843"/>
            <a:ext cx="62706" cy="323215"/>
          </a:xfrm>
          <a:prstGeom prst="rect">
            <a:avLst/>
          </a:prstGeom>
        </p:spPr>
        <p:txBody>
          <a:bodyPr lIns="0" tIns="0" rIns="0" bIns="0" rtlCol="0" anchor="t">
            <a:spAutoFit/>
          </a:bodyPr>
          <a:lstStyle/>
          <a:p>
            <a:pPr algn="ctr">
              <a:lnSpc>
                <a:spcPts val="2660"/>
              </a:lnSpc>
              <a:spcBef>
                <a:spcPct val="0"/>
              </a:spcBef>
            </a:pPr>
            <a:r>
              <a:rPr lang="en-US" sz="1900">
                <a:solidFill>
                  <a:srgbClr val="FFFFFF"/>
                </a:solidFill>
                <a:latin typeface="Open Sans"/>
                <a:ea typeface="Open Sans"/>
                <a:cs typeface="Open Sans"/>
                <a:sym typeface="Open Sans"/>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62338" y="-5182"/>
            <a:ext cx="7536751" cy="8627843"/>
            <a:chOff x="0" y="0"/>
            <a:chExt cx="812800" cy="930469"/>
          </a:xfrm>
        </p:grpSpPr>
        <p:sp>
          <p:nvSpPr>
            <p:cNvPr id="3" name="Freeform 3"/>
            <p:cNvSpPr/>
            <p:nvPr/>
          </p:nvSpPr>
          <p:spPr>
            <a:xfrm>
              <a:off x="0" y="0"/>
              <a:ext cx="812800" cy="930469"/>
            </a:xfrm>
            <a:custGeom>
              <a:avLst/>
              <a:gdLst/>
              <a:ahLst/>
              <a:cxnLst/>
              <a:rect l="l" t="t" r="r" b="b"/>
              <a:pathLst>
                <a:path w="812800" h="930469">
                  <a:moveTo>
                    <a:pt x="0" y="0"/>
                  </a:moveTo>
                  <a:lnTo>
                    <a:pt x="812800" y="0"/>
                  </a:lnTo>
                  <a:lnTo>
                    <a:pt x="812800" y="930469"/>
                  </a:lnTo>
                  <a:lnTo>
                    <a:pt x="0" y="930469"/>
                  </a:lnTo>
                  <a:close/>
                </a:path>
              </a:pathLst>
            </a:custGeom>
            <a:blipFill>
              <a:blip r:embed="rId2"/>
              <a:stretch>
                <a:fillRect l="-51757" r="-51757"/>
              </a:stretch>
            </a:blipFill>
          </p:spPr>
        </p:sp>
      </p:grpSp>
      <p:grpSp>
        <p:nvGrpSpPr>
          <p:cNvPr id="4" name="Group 4"/>
          <p:cNvGrpSpPr/>
          <p:nvPr/>
        </p:nvGrpSpPr>
        <p:grpSpPr>
          <a:xfrm>
            <a:off x="191739" y="8777341"/>
            <a:ext cx="7277950" cy="1271277"/>
            <a:chOff x="0" y="0"/>
            <a:chExt cx="268736" cy="46941"/>
          </a:xfrm>
        </p:grpSpPr>
        <p:sp>
          <p:nvSpPr>
            <p:cNvPr id="5" name="Freeform 5"/>
            <p:cNvSpPr/>
            <p:nvPr/>
          </p:nvSpPr>
          <p:spPr>
            <a:xfrm>
              <a:off x="0" y="0"/>
              <a:ext cx="268736" cy="46941"/>
            </a:xfrm>
            <a:custGeom>
              <a:avLst/>
              <a:gdLst/>
              <a:ahLst/>
              <a:cxnLst/>
              <a:rect l="l" t="t" r="r" b="b"/>
              <a:pathLst>
                <a:path w="268736" h="46941">
                  <a:moveTo>
                    <a:pt x="0" y="0"/>
                  </a:moveTo>
                  <a:lnTo>
                    <a:pt x="268736" y="0"/>
                  </a:lnTo>
                  <a:lnTo>
                    <a:pt x="268736" y="46941"/>
                  </a:lnTo>
                  <a:lnTo>
                    <a:pt x="0" y="46941"/>
                  </a:lnTo>
                  <a:close/>
                </a:path>
              </a:pathLst>
            </a:custGeom>
            <a:gradFill rotWithShape="1">
              <a:gsLst>
                <a:gs pos="0">
                  <a:srgbClr val="175DB7">
                    <a:alpha val="100000"/>
                  </a:srgbClr>
                </a:gs>
                <a:gs pos="100000">
                  <a:srgbClr val="13BFAF">
                    <a:alpha val="100000"/>
                  </a:srgbClr>
                </a:gs>
              </a:gsLst>
              <a:lin ang="0"/>
            </a:gradFill>
          </p:spPr>
        </p:sp>
        <p:sp>
          <p:nvSpPr>
            <p:cNvPr id="6" name="TextBox 6"/>
            <p:cNvSpPr txBox="1"/>
            <p:nvPr/>
          </p:nvSpPr>
          <p:spPr>
            <a:xfrm>
              <a:off x="0" y="-38100"/>
              <a:ext cx="268736" cy="85041"/>
            </a:xfrm>
            <a:prstGeom prst="rect">
              <a:avLst/>
            </a:prstGeom>
          </p:spPr>
          <p:txBody>
            <a:bodyPr lIns="362344" tIns="362344" rIns="362344" bIns="362344" rtlCol="0" anchor="ctr"/>
            <a:lstStyle/>
            <a:p>
              <a:pPr algn="ctr">
                <a:lnSpc>
                  <a:spcPts val="2659"/>
                </a:lnSpc>
              </a:pPr>
              <a:endParaRPr/>
            </a:p>
          </p:txBody>
        </p:sp>
      </p:grpSp>
      <p:grpSp>
        <p:nvGrpSpPr>
          <p:cNvPr id="7" name="Group 7"/>
          <p:cNvGrpSpPr/>
          <p:nvPr/>
        </p:nvGrpSpPr>
        <p:grpSpPr>
          <a:xfrm>
            <a:off x="721667" y="9567659"/>
            <a:ext cx="6218093" cy="185913"/>
            <a:chOff x="0" y="0"/>
            <a:chExt cx="229601" cy="6865"/>
          </a:xfrm>
        </p:grpSpPr>
        <p:sp>
          <p:nvSpPr>
            <p:cNvPr id="8" name="Freeform 8"/>
            <p:cNvSpPr/>
            <p:nvPr/>
          </p:nvSpPr>
          <p:spPr>
            <a:xfrm>
              <a:off x="0" y="0"/>
              <a:ext cx="229601" cy="6865"/>
            </a:xfrm>
            <a:custGeom>
              <a:avLst/>
              <a:gdLst/>
              <a:ahLst/>
              <a:cxnLst/>
              <a:rect l="l" t="t" r="r" b="b"/>
              <a:pathLst>
                <a:path w="229601" h="6865">
                  <a:moveTo>
                    <a:pt x="0" y="0"/>
                  </a:moveTo>
                  <a:lnTo>
                    <a:pt x="229601" y="0"/>
                  </a:lnTo>
                  <a:lnTo>
                    <a:pt x="229601" y="6865"/>
                  </a:lnTo>
                  <a:lnTo>
                    <a:pt x="0" y="6865"/>
                  </a:lnTo>
                  <a:close/>
                </a:path>
              </a:pathLst>
            </a:custGeom>
            <a:solidFill>
              <a:srgbClr val="FFFFFF"/>
            </a:solidFill>
          </p:spPr>
        </p:sp>
        <p:sp>
          <p:nvSpPr>
            <p:cNvPr id="9" name="TextBox 9"/>
            <p:cNvSpPr txBox="1"/>
            <p:nvPr/>
          </p:nvSpPr>
          <p:spPr>
            <a:xfrm>
              <a:off x="0" y="-38100"/>
              <a:ext cx="229601" cy="44965"/>
            </a:xfrm>
            <a:prstGeom prst="rect">
              <a:avLst/>
            </a:prstGeom>
          </p:spPr>
          <p:txBody>
            <a:bodyPr lIns="362344" tIns="362344" rIns="362344" bIns="362344" rtlCol="0" anchor="ctr"/>
            <a:lstStyle/>
            <a:p>
              <a:pPr algn="ctr">
                <a:lnSpc>
                  <a:spcPts val="2659"/>
                </a:lnSpc>
              </a:pPr>
              <a:endParaRPr/>
            </a:p>
          </p:txBody>
        </p:sp>
      </p:grpSp>
      <p:grpSp>
        <p:nvGrpSpPr>
          <p:cNvPr id="10" name="Group 10"/>
          <p:cNvGrpSpPr/>
          <p:nvPr/>
        </p:nvGrpSpPr>
        <p:grpSpPr>
          <a:xfrm>
            <a:off x="721667" y="9567659"/>
            <a:ext cx="5437852" cy="185913"/>
            <a:chOff x="0" y="0"/>
            <a:chExt cx="200791" cy="6865"/>
          </a:xfrm>
        </p:grpSpPr>
        <p:sp>
          <p:nvSpPr>
            <p:cNvPr id="11" name="Freeform 11"/>
            <p:cNvSpPr/>
            <p:nvPr/>
          </p:nvSpPr>
          <p:spPr>
            <a:xfrm>
              <a:off x="0" y="0"/>
              <a:ext cx="200791" cy="6865"/>
            </a:xfrm>
            <a:custGeom>
              <a:avLst/>
              <a:gdLst/>
              <a:ahLst/>
              <a:cxnLst/>
              <a:rect l="l" t="t" r="r" b="b"/>
              <a:pathLst>
                <a:path w="200791" h="6865">
                  <a:moveTo>
                    <a:pt x="0" y="0"/>
                  </a:moveTo>
                  <a:lnTo>
                    <a:pt x="200791" y="0"/>
                  </a:lnTo>
                  <a:lnTo>
                    <a:pt x="200791" y="6865"/>
                  </a:lnTo>
                  <a:lnTo>
                    <a:pt x="0" y="6865"/>
                  </a:lnTo>
                  <a:close/>
                </a:path>
              </a:pathLst>
            </a:custGeom>
            <a:solidFill>
              <a:srgbClr val="02060F"/>
            </a:solidFill>
          </p:spPr>
        </p:sp>
        <p:sp>
          <p:nvSpPr>
            <p:cNvPr id="12" name="TextBox 12"/>
            <p:cNvSpPr txBox="1"/>
            <p:nvPr/>
          </p:nvSpPr>
          <p:spPr>
            <a:xfrm>
              <a:off x="0" y="-38100"/>
              <a:ext cx="200791" cy="44965"/>
            </a:xfrm>
            <a:prstGeom prst="rect">
              <a:avLst/>
            </a:prstGeom>
          </p:spPr>
          <p:txBody>
            <a:bodyPr lIns="362344" tIns="362344" rIns="362344" bIns="362344" rtlCol="0" anchor="ctr"/>
            <a:lstStyle/>
            <a:p>
              <a:pPr algn="ctr">
                <a:lnSpc>
                  <a:spcPts val="2659"/>
                </a:lnSpc>
              </a:pPr>
              <a:endParaRPr/>
            </a:p>
          </p:txBody>
        </p:sp>
      </p:grpSp>
      <p:sp>
        <p:nvSpPr>
          <p:cNvPr id="13" name="Freeform 13"/>
          <p:cNvSpPr/>
          <p:nvPr/>
        </p:nvSpPr>
        <p:spPr>
          <a:xfrm rot="-5400000">
            <a:off x="11267214" y="370"/>
            <a:ext cx="7020416" cy="7020416"/>
          </a:xfrm>
          <a:custGeom>
            <a:avLst/>
            <a:gdLst/>
            <a:ahLst/>
            <a:cxnLst/>
            <a:rect l="l" t="t" r="r" b="b"/>
            <a:pathLst>
              <a:path w="7020416" h="7020416">
                <a:moveTo>
                  <a:pt x="0" y="0"/>
                </a:moveTo>
                <a:lnTo>
                  <a:pt x="7020416" y="0"/>
                </a:lnTo>
                <a:lnTo>
                  <a:pt x="7020416" y="7020416"/>
                </a:lnTo>
                <a:lnTo>
                  <a:pt x="0" y="7020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2811661" y="2160793"/>
            <a:ext cx="1349785" cy="1349785"/>
          </a:xfrm>
          <a:custGeom>
            <a:avLst/>
            <a:gdLst/>
            <a:ahLst/>
            <a:cxnLst/>
            <a:rect l="l" t="t" r="r" b="b"/>
            <a:pathLst>
              <a:path w="1349785" h="1349785">
                <a:moveTo>
                  <a:pt x="0" y="0"/>
                </a:moveTo>
                <a:lnTo>
                  <a:pt x="1349785" y="0"/>
                </a:lnTo>
                <a:lnTo>
                  <a:pt x="1349785" y="1349785"/>
                </a:lnTo>
                <a:lnTo>
                  <a:pt x="0" y="1349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721667" y="9129537"/>
            <a:ext cx="4298823" cy="247661"/>
          </a:xfrm>
          <a:prstGeom prst="rect">
            <a:avLst/>
          </a:prstGeom>
        </p:spPr>
        <p:txBody>
          <a:bodyPr lIns="0" tIns="0" rIns="0" bIns="0" rtlCol="0" anchor="t">
            <a:spAutoFit/>
          </a:bodyPr>
          <a:lstStyle/>
          <a:p>
            <a:pPr algn="l">
              <a:lnSpc>
                <a:spcPts val="1800"/>
              </a:lnSpc>
            </a:pPr>
            <a:r>
              <a:rPr lang="en-US" sz="2000" b="1">
                <a:solidFill>
                  <a:srgbClr val="FFFFFF"/>
                </a:solidFill>
                <a:latin typeface="Montserrat Bold"/>
                <a:ea typeface="Montserrat Bold"/>
                <a:cs typeface="Montserrat Bold"/>
                <a:sym typeface="Montserrat Bold"/>
              </a:rPr>
              <a:t>Deliverables Status</a:t>
            </a:r>
          </a:p>
        </p:txBody>
      </p:sp>
      <p:sp>
        <p:nvSpPr>
          <p:cNvPr id="16" name="TextBox 16"/>
          <p:cNvSpPr txBox="1"/>
          <p:nvPr/>
        </p:nvSpPr>
        <p:spPr>
          <a:xfrm>
            <a:off x="5020490" y="9281943"/>
            <a:ext cx="1919269" cy="247661"/>
          </a:xfrm>
          <a:prstGeom prst="rect">
            <a:avLst/>
          </a:prstGeom>
        </p:spPr>
        <p:txBody>
          <a:bodyPr lIns="0" tIns="0" rIns="0" bIns="0" rtlCol="0" anchor="t">
            <a:spAutoFit/>
          </a:bodyPr>
          <a:lstStyle/>
          <a:p>
            <a:pPr algn="r">
              <a:lnSpc>
                <a:spcPts val="1800"/>
              </a:lnSpc>
            </a:pPr>
            <a:r>
              <a:rPr lang="en-US" sz="2000" b="1">
                <a:solidFill>
                  <a:srgbClr val="FFFFFF"/>
                </a:solidFill>
                <a:latin typeface="Montserrat Bold"/>
                <a:ea typeface="Montserrat Bold"/>
                <a:cs typeface="Montserrat Bold"/>
                <a:sym typeface="Montserrat Bold"/>
              </a:rPr>
              <a:t>90%</a:t>
            </a:r>
          </a:p>
        </p:txBody>
      </p:sp>
      <p:sp>
        <p:nvSpPr>
          <p:cNvPr id="17" name="TextBox 17"/>
          <p:cNvSpPr txBox="1"/>
          <p:nvPr/>
        </p:nvSpPr>
        <p:spPr>
          <a:xfrm>
            <a:off x="7469688" y="1322851"/>
            <a:ext cx="8000875" cy="681238"/>
          </a:xfrm>
          <a:prstGeom prst="rect">
            <a:avLst/>
          </a:prstGeom>
        </p:spPr>
        <p:txBody>
          <a:bodyPr lIns="0" tIns="0" rIns="0" bIns="0" rtlCol="0" anchor="t">
            <a:spAutoFit/>
          </a:bodyPr>
          <a:lstStyle/>
          <a:p>
            <a:pPr algn="l">
              <a:lnSpc>
                <a:spcPts val="5110"/>
              </a:lnSpc>
            </a:pPr>
            <a:r>
              <a:rPr lang="en-US" sz="5110" b="1">
                <a:solidFill>
                  <a:srgbClr val="FFFFFF"/>
                </a:solidFill>
                <a:latin typeface="Montserrat Bold"/>
                <a:ea typeface="Montserrat Bold"/>
                <a:cs typeface="Montserrat Bold"/>
                <a:sym typeface="Montserrat Bold"/>
              </a:rPr>
              <a:t>PROBLEM STATEMENT:</a:t>
            </a:r>
          </a:p>
        </p:txBody>
      </p:sp>
      <p:sp>
        <p:nvSpPr>
          <p:cNvPr id="18" name="TextBox 18"/>
          <p:cNvSpPr txBox="1"/>
          <p:nvPr/>
        </p:nvSpPr>
        <p:spPr>
          <a:xfrm>
            <a:off x="7999152" y="4412929"/>
            <a:ext cx="8093791" cy="2607944"/>
          </a:xfrm>
          <a:prstGeom prst="rect">
            <a:avLst/>
          </a:prstGeom>
        </p:spPr>
        <p:txBody>
          <a:bodyPr lIns="0" tIns="0" rIns="0" bIns="0" rtlCol="0" anchor="t">
            <a:spAutoFit/>
          </a:bodyPr>
          <a:lstStyle/>
          <a:p>
            <a:pPr algn="l">
              <a:lnSpc>
                <a:spcPts val="3450"/>
              </a:lnSpc>
            </a:pPr>
            <a:r>
              <a:rPr lang="en-US" sz="2300">
                <a:solidFill>
                  <a:srgbClr val="FFFFFF"/>
                </a:solidFill>
                <a:latin typeface="Montserrat"/>
                <a:ea typeface="Montserrat"/>
                <a:cs typeface="Montserrat"/>
                <a:sym typeface="Montserrat"/>
              </a:rPr>
              <a:t>Suspicious Behavior Detection System for Public Surveillance: Develop a computer vision system that flags abnormal/suspicious movements in real-time (e.g., loitering, unattended baggage, sudden dispersals).</a:t>
            </a:r>
          </a:p>
          <a:p>
            <a:pPr algn="l">
              <a:lnSpc>
                <a:spcPts val="3450"/>
              </a:lnSpc>
            </a:pPr>
            <a:endParaRPr lang="en-US" sz="2300">
              <a:solidFill>
                <a:srgbClr val="FFFFFF"/>
              </a:solidFill>
              <a:latin typeface="Montserrat"/>
              <a:ea typeface="Montserrat"/>
              <a:cs typeface="Montserrat"/>
              <a:sym typeface="Montserrat"/>
            </a:endParaRPr>
          </a:p>
        </p:txBody>
      </p:sp>
      <p:sp>
        <p:nvSpPr>
          <p:cNvPr id="19" name="TextBox 19"/>
          <p:cNvSpPr txBox="1"/>
          <p:nvPr/>
        </p:nvSpPr>
        <p:spPr>
          <a:xfrm>
            <a:off x="9439658" y="7340532"/>
            <a:ext cx="7500848" cy="331480"/>
          </a:xfrm>
          <a:prstGeom prst="rect">
            <a:avLst/>
          </a:prstGeom>
        </p:spPr>
        <p:txBody>
          <a:bodyPr lIns="0" tIns="0" rIns="0" bIns="0" rtlCol="0" anchor="t">
            <a:spAutoFit/>
          </a:bodyPr>
          <a:lstStyle/>
          <a:p>
            <a:pPr algn="l">
              <a:lnSpc>
                <a:spcPts val="2430"/>
              </a:lnSpc>
            </a:pPr>
            <a:r>
              <a:rPr lang="en-US" sz="2700" b="1">
                <a:solidFill>
                  <a:srgbClr val="37B4BE"/>
                </a:solidFill>
                <a:latin typeface="Montserrat Bold"/>
                <a:ea typeface="Montserrat Bold"/>
                <a:cs typeface="Montserrat Bold"/>
                <a:sym typeface="Montserrat Bold"/>
              </a:rPr>
              <a:t>Deliverables: </a:t>
            </a:r>
          </a:p>
        </p:txBody>
      </p:sp>
      <p:sp>
        <p:nvSpPr>
          <p:cNvPr id="20" name="TextBox 20"/>
          <p:cNvSpPr txBox="1"/>
          <p:nvPr/>
        </p:nvSpPr>
        <p:spPr>
          <a:xfrm>
            <a:off x="9439658" y="8107910"/>
            <a:ext cx="8093791" cy="855344"/>
          </a:xfrm>
          <a:prstGeom prst="rect">
            <a:avLst/>
          </a:prstGeom>
        </p:spPr>
        <p:txBody>
          <a:bodyPr lIns="0" tIns="0" rIns="0" bIns="0" rtlCol="0" anchor="t">
            <a:spAutoFit/>
          </a:bodyPr>
          <a:lstStyle/>
          <a:p>
            <a:pPr algn="l">
              <a:lnSpc>
                <a:spcPts val="3450"/>
              </a:lnSpc>
            </a:pPr>
            <a:r>
              <a:rPr lang="en-US" sz="2300">
                <a:solidFill>
                  <a:srgbClr val="FFFFFF"/>
                </a:solidFill>
                <a:latin typeface="Montserrat"/>
                <a:ea typeface="Montserrat"/>
                <a:cs typeface="Montserrat"/>
                <a:sym typeface="Montserrat"/>
              </a:rPr>
              <a:t>Pre-trained object detection model, alert module, real-time video annotation system.s.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10408108" y="0"/>
            <a:ext cx="7879892" cy="10287000"/>
            <a:chOff x="0" y="0"/>
            <a:chExt cx="1220801" cy="1593725"/>
          </a:xfrm>
        </p:grpSpPr>
        <p:sp>
          <p:nvSpPr>
            <p:cNvPr id="3" name="Freeform 3"/>
            <p:cNvSpPr/>
            <p:nvPr/>
          </p:nvSpPr>
          <p:spPr>
            <a:xfrm>
              <a:off x="0" y="0"/>
              <a:ext cx="1220801" cy="1593725"/>
            </a:xfrm>
            <a:custGeom>
              <a:avLst/>
              <a:gdLst/>
              <a:ahLst/>
              <a:cxnLst/>
              <a:rect l="l" t="t" r="r" b="b"/>
              <a:pathLst>
                <a:path w="1220801" h="1593725">
                  <a:moveTo>
                    <a:pt x="0" y="0"/>
                  </a:moveTo>
                  <a:lnTo>
                    <a:pt x="1220801" y="0"/>
                  </a:lnTo>
                  <a:lnTo>
                    <a:pt x="1220801" y="1593725"/>
                  </a:lnTo>
                  <a:lnTo>
                    <a:pt x="0" y="1593725"/>
                  </a:lnTo>
                  <a:close/>
                </a:path>
              </a:pathLst>
            </a:custGeom>
            <a:blipFill>
              <a:blip r:embed="rId2"/>
              <a:stretch>
                <a:fillRect l="-95943"/>
              </a:stretch>
            </a:blipFill>
          </p:spPr>
        </p:sp>
      </p:grpSp>
      <p:grpSp>
        <p:nvGrpSpPr>
          <p:cNvPr id="4" name="Group 4"/>
          <p:cNvGrpSpPr/>
          <p:nvPr/>
        </p:nvGrpSpPr>
        <p:grpSpPr>
          <a:xfrm>
            <a:off x="9405877" y="9082881"/>
            <a:ext cx="780503" cy="7805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75DB7">
                    <a:alpha val="100000"/>
                  </a:srgbClr>
                </a:gs>
                <a:gs pos="100000">
                  <a:srgbClr val="13BFAF">
                    <a:alpha val="100000"/>
                  </a:srgbClr>
                </a:gs>
              </a:gsLst>
              <a:lin ang="0"/>
            </a:gradFill>
          </p:spPr>
        </p:sp>
        <p:sp>
          <p:nvSpPr>
            <p:cNvPr id="6" name="TextBox 6"/>
            <p:cNvSpPr txBox="1"/>
            <p:nvPr/>
          </p:nvSpPr>
          <p:spPr>
            <a:xfrm>
              <a:off x="76200" y="38100"/>
              <a:ext cx="660400" cy="698500"/>
            </a:xfrm>
            <a:prstGeom prst="rect">
              <a:avLst/>
            </a:prstGeom>
          </p:spPr>
          <p:txBody>
            <a:bodyPr lIns="362440" tIns="362440" rIns="362440" bIns="362440" rtlCol="0" anchor="ctr"/>
            <a:lstStyle/>
            <a:p>
              <a:pPr algn="ctr">
                <a:lnSpc>
                  <a:spcPts val="2659"/>
                </a:lnSpc>
              </a:pPr>
              <a:endParaRPr/>
            </a:p>
          </p:txBody>
        </p:sp>
      </p:grpSp>
      <p:sp>
        <p:nvSpPr>
          <p:cNvPr id="7" name="Freeform 7"/>
          <p:cNvSpPr/>
          <p:nvPr/>
        </p:nvSpPr>
        <p:spPr>
          <a:xfrm rot="-10800000">
            <a:off x="-3192597" y="9179437"/>
            <a:ext cx="6385195" cy="928756"/>
          </a:xfrm>
          <a:custGeom>
            <a:avLst/>
            <a:gdLst/>
            <a:ahLst/>
            <a:cxnLst/>
            <a:rect l="l" t="t" r="r" b="b"/>
            <a:pathLst>
              <a:path w="6385195" h="928756">
                <a:moveTo>
                  <a:pt x="0" y="0"/>
                </a:moveTo>
                <a:lnTo>
                  <a:pt x="6385194" y="0"/>
                </a:lnTo>
                <a:lnTo>
                  <a:pt x="6385194" y="928755"/>
                </a:lnTo>
                <a:lnTo>
                  <a:pt x="0" y="9287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9596813" y="9273817"/>
            <a:ext cx="398631" cy="398631"/>
          </a:xfrm>
          <a:custGeom>
            <a:avLst/>
            <a:gdLst/>
            <a:ahLst/>
            <a:cxnLst/>
            <a:rect l="l" t="t" r="r" b="b"/>
            <a:pathLst>
              <a:path w="398631" h="398631">
                <a:moveTo>
                  <a:pt x="0" y="0"/>
                </a:moveTo>
                <a:lnTo>
                  <a:pt x="398631" y="0"/>
                </a:lnTo>
                <a:lnTo>
                  <a:pt x="398631" y="398631"/>
                </a:lnTo>
                <a:lnTo>
                  <a:pt x="0" y="398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57151" y="1219200"/>
            <a:ext cx="10709580" cy="804445"/>
          </a:xfrm>
          <a:prstGeom prst="rect">
            <a:avLst/>
          </a:prstGeom>
        </p:spPr>
        <p:txBody>
          <a:bodyPr lIns="0" tIns="0" rIns="0" bIns="0" rtlCol="0" anchor="t">
            <a:spAutoFit/>
          </a:bodyPr>
          <a:lstStyle/>
          <a:p>
            <a:pPr algn="l">
              <a:lnSpc>
                <a:spcPts val="5875"/>
              </a:lnSpc>
            </a:pPr>
            <a:r>
              <a:rPr lang="en-US" sz="6528" b="1">
                <a:solidFill>
                  <a:srgbClr val="FFFFFF"/>
                </a:solidFill>
                <a:latin typeface="Montserrat Bold"/>
                <a:ea typeface="Montserrat Bold"/>
                <a:cs typeface="Montserrat Bold"/>
                <a:sym typeface="Montserrat Bold"/>
              </a:rPr>
              <a:t>SOLUTION PROPOSED</a:t>
            </a:r>
          </a:p>
        </p:txBody>
      </p:sp>
      <p:sp>
        <p:nvSpPr>
          <p:cNvPr id="10" name="TextBox 10"/>
          <p:cNvSpPr txBox="1"/>
          <p:nvPr/>
        </p:nvSpPr>
        <p:spPr>
          <a:xfrm>
            <a:off x="88257" y="2832322"/>
            <a:ext cx="10098123" cy="5314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To address the problem of detecting suspicious behavior in public surveillance environments, we developed a real-time computer vision-based system capable of identifying multiple abnormal activities such as loitering, unattended baggage, sudden dispersal, attacking behavior, theft, and suspicious faces. The system leverages YOLOv8 models (yolov8n.pt and yolov8s.pt) for efficient object detection and tracking, integrated with OpenCV for video processing through both webcam and MP4 inputs. The project is structured into modular folders for data, demo, source code, and video outputs, as shown in the repository layout. Custom Python scripts like test_yolo.py and test_opencv.py implement the core detection pipeline, while a clear requirements.txt ensures easy environment setup. The solution is designed for deployment in public areas for proactive threat monitoring and security automation. After detection the model generates report of the threat along with the frame it was captured 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6262550" cy="6262550"/>
          </a:xfrm>
          <a:custGeom>
            <a:avLst/>
            <a:gdLst/>
            <a:ahLst/>
            <a:cxnLst/>
            <a:rect l="l" t="t" r="r" b="b"/>
            <a:pathLst>
              <a:path w="6262550" h="6262550">
                <a:moveTo>
                  <a:pt x="0" y="0"/>
                </a:moveTo>
                <a:lnTo>
                  <a:pt x="6262550" y="0"/>
                </a:lnTo>
                <a:lnTo>
                  <a:pt x="6262550" y="6262550"/>
                </a:lnTo>
                <a:lnTo>
                  <a:pt x="0" y="6262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24077" y="5574650"/>
            <a:ext cx="3944468" cy="3387216"/>
            <a:chOff x="0" y="0"/>
            <a:chExt cx="145609" cy="125039"/>
          </a:xfrm>
        </p:grpSpPr>
        <p:sp>
          <p:nvSpPr>
            <p:cNvPr id="4" name="Freeform 4"/>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gradFill rotWithShape="1">
              <a:gsLst>
                <a:gs pos="0">
                  <a:srgbClr val="175DB7">
                    <a:alpha val="100000"/>
                  </a:srgbClr>
                </a:gs>
                <a:gs pos="100000">
                  <a:srgbClr val="13BFAF">
                    <a:alpha val="100000"/>
                  </a:srgbClr>
                </a:gs>
              </a:gsLst>
              <a:lin ang="5400000"/>
            </a:gradFill>
          </p:spPr>
        </p:sp>
        <p:sp>
          <p:nvSpPr>
            <p:cNvPr id="5" name="TextBox 5"/>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grpSp>
        <p:nvGrpSpPr>
          <p:cNvPr id="6" name="Group 6"/>
          <p:cNvGrpSpPr/>
          <p:nvPr/>
        </p:nvGrpSpPr>
        <p:grpSpPr>
          <a:xfrm>
            <a:off x="1028700" y="5574650"/>
            <a:ext cx="3944468" cy="3387216"/>
            <a:chOff x="0" y="0"/>
            <a:chExt cx="145609" cy="125039"/>
          </a:xfrm>
        </p:grpSpPr>
        <p:sp>
          <p:nvSpPr>
            <p:cNvPr id="7" name="Freeform 7"/>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solidFill>
              <a:srgbClr val="232325"/>
            </a:solidFill>
          </p:spPr>
        </p:sp>
        <p:sp>
          <p:nvSpPr>
            <p:cNvPr id="8" name="TextBox 8"/>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grpSp>
        <p:nvGrpSpPr>
          <p:cNvPr id="9" name="Group 9"/>
          <p:cNvGrpSpPr/>
          <p:nvPr/>
        </p:nvGrpSpPr>
        <p:grpSpPr>
          <a:xfrm>
            <a:off x="9261229" y="5570566"/>
            <a:ext cx="3944468" cy="3387216"/>
            <a:chOff x="0" y="0"/>
            <a:chExt cx="145609" cy="125039"/>
          </a:xfrm>
        </p:grpSpPr>
        <p:sp>
          <p:nvSpPr>
            <p:cNvPr id="10" name="Freeform 10"/>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solidFill>
              <a:srgbClr val="232325"/>
            </a:solidFill>
          </p:spPr>
        </p:sp>
        <p:sp>
          <p:nvSpPr>
            <p:cNvPr id="11" name="TextBox 11"/>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grpSp>
        <p:nvGrpSpPr>
          <p:cNvPr id="12" name="Group 12"/>
          <p:cNvGrpSpPr/>
          <p:nvPr/>
        </p:nvGrpSpPr>
        <p:grpSpPr>
          <a:xfrm>
            <a:off x="13314832" y="5574650"/>
            <a:ext cx="3944468" cy="3387216"/>
            <a:chOff x="0" y="0"/>
            <a:chExt cx="145609" cy="125039"/>
          </a:xfrm>
        </p:grpSpPr>
        <p:sp>
          <p:nvSpPr>
            <p:cNvPr id="13" name="Freeform 13"/>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solidFill>
              <a:srgbClr val="232325"/>
            </a:solidFill>
          </p:spPr>
        </p:sp>
        <p:sp>
          <p:nvSpPr>
            <p:cNvPr id="14" name="TextBox 14"/>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sp>
        <p:nvSpPr>
          <p:cNvPr id="15" name="Freeform 15"/>
          <p:cNvSpPr/>
          <p:nvPr/>
        </p:nvSpPr>
        <p:spPr>
          <a:xfrm>
            <a:off x="6756552" y="5963810"/>
            <a:ext cx="679518" cy="679518"/>
          </a:xfrm>
          <a:custGeom>
            <a:avLst/>
            <a:gdLst/>
            <a:ahLst/>
            <a:cxnLst/>
            <a:rect l="l" t="t" r="r" b="b"/>
            <a:pathLst>
              <a:path w="679518" h="679518">
                <a:moveTo>
                  <a:pt x="0" y="0"/>
                </a:moveTo>
                <a:lnTo>
                  <a:pt x="679518" y="0"/>
                </a:lnTo>
                <a:lnTo>
                  <a:pt x="679518" y="679518"/>
                </a:lnTo>
                <a:lnTo>
                  <a:pt x="0" y="679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2701484" y="5624951"/>
            <a:ext cx="679518" cy="679518"/>
          </a:xfrm>
          <a:custGeom>
            <a:avLst/>
            <a:gdLst/>
            <a:ahLst/>
            <a:cxnLst/>
            <a:rect l="l" t="t" r="r" b="b"/>
            <a:pathLst>
              <a:path w="679518" h="679518">
                <a:moveTo>
                  <a:pt x="0" y="0"/>
                </a:moveTo>
                <a:lnTo>
                  <a:pt x="679518" y="0"/>
                </a:lnTo>
                <a:lnTo>
                  <a:pt x="679518" y="679519"/>
                </a:lnTo>
                <a:lnTo>
                  <a:pt x="0" y="679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4938966" y="5570566"/>
            <a:ext cx="679518" cy="679518"/>
          </a:xfrm>
          <a:custGeom>
            <a:avLst/>
            <a:gdLst/>
            <a:ahLst/>
            <a:cxnLst/>
            <a:rect l="l" t="t" r="r" b="b"/>
            <a:pathLst>
              <a:path w="679518" h="679518">
                <a:moveTo>
                  <a:pt x="0" y="0"/>
                </a:moveTo>
                <a:lnTo>
                  <a:pt x="679518" y="0"/>
                </a:lnTo>
                <a:lnTo>
                  <a:pt x="679518" y="679518"/>
                </a:lnTo>
                <a:lnTo>
                  <a:pt x="0" y="679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rot="-10800000">
            <a:off x="13988401" y="33135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3874811" y="1458484"/>
            <a:ext cx="10538379" cy="930275"/>
          </a:xfrm>
          <a:prstGeom prst="rect">
            <a:avLst/>
          </a:prstGeom>
        </p:spPr>
        <p:txBody>
          <a:bodyPr lIns="0" tIns="0" rIns="0" bIns="0" rtlCol="0" anchor="t">
            <a:spAutoFit/>
          </a:bodyPr>
          <a:lstStyle/>
          <a:p>
            <a:pPr marL="0" lvl="0" indent="0" algn="ctr">
              <a:lnSpc>
                <a:spcPts val="6999"/>
              </a:lnSpc>
              <a:spcBef>
                <a:spcPct val="0"/>
              </a:spcBef>
            </a:pPr>
            <a:r>
              <a:rPr lang="en-US" sz="6999" b="1">
                <a:solidFill>
                  <a:srgbClr val="FFFFFF"/>
                </a:solidFill>
                <a:latin typeface="Montserrat Bold"/>
                <a:ea typeface="Montserrat Bold"/>
                <a:cs typeface="Montserrat Bold"/>
                <a:sym typeface="Montserrat Bold"/>
              </a:rPr>
              <a:t>COMPLETE</a:t>
            </a:r>
          </a:p>
        </p:txBody>
      </p:sp>
      <p:sp>
        <p:nvSpPr>
          <p:cNvPr id="20" name="TextBox 20"/>
          <p:cNvSpPr txBox="1"/>
          <p:nvPr/>
        </p:nvSpPr>
        <p:spPr>
          <a:xfrm>
            <a:off x="2945204" y="2588784"/>
            <a:ext cx="12795157" cy="857250"/>
          </a:xfrm>
          <a:prstGeom prst="rect">
            <a:avLst/>
          </a:prstGeom>
        </p:spPr>
        <p:txBody>
          <a:bodyPr lIns="0" tIns="0" rIns="0" bIns="0" rtlCol="0" anchor="t">
            <a:spAutoFit/>
          </a:bodyPr>
          <a:lstStyle/>
          <a:p>
            <a:pPr algn="ctr">
              <a:lnSpc>
                <a:spcPts val="6299"/>
              </a:lnSpc>
            </a:pPr>
            <a:r>
              <a:rPr lang="en-US" sz="6999" b="1">
                <a:solidFill>
                  <a:srgbClr val="37B4BE"/>
                </a:solidFill>
                <a:latin typeface="Montserrat Bold"/>
                <a:ea typeface="Montserrat Bold"/>
                <a:cs typeface="Montserrat Bold"/>
                <a:sym typeface="Montserrat Bold"/>
              </a:rPr>
              <a:t>DATA FLOW</a:t>
            </a:r>
          </a:p>
        </p:txBody>
      </p:sp>
      <p:sp>
        <p:nvSpPr>
          <p:cNvPr id="21" name="TextBox 21"/>
          <p:cNvSpPr txBox="1"/>
          <p:nvPr/>
        </p:nvSpPr>
        <p:spPr>
          <a:xfrm>
            <a:off x="1982131" y="3874847"/>
            <a:ext cx="14323738" cy="742949"/>
          </a:xfrm>
          <a:prstGeom prst="rect">
            <a:avLst/>
          </a:prstGeom>
        </p:spPr>
        <p:txBody>
          <a:bodyPr lIns="0" tIns="0" rIns="0" bIns="0" rtlCol="0" anchor="t">
            <a:spAutoFit/>
          </a:bodyPr>
          <a:lstStyle/>
          <a:p>
            <a:pPr algn="ctr">
              <a:lnSpc>
                <a:spcPts val="3000"/>
              </a:lnSpc>
            </a:pPr>
            <a:r>
              <a:rPr lang="en-US" sz="2000">
                <a:solidFill>
                  <a:srgbClr val="FFFFFF"/>
                </a:solidFill>
                <a:latin typeface="Montserrat"/>
                <a:ea typeface="Montserrat"/>
                <a:cs typeface="Montserrat"/>
                <a:sym typeface="Montserrat"/>
              </a:rPr>
              <a:t>Lorem ipsum dolor sit amet, consectetur adipiscing elit. Suspendisse molestie </a:t>
            </a:r>
          </a:p>
          <a:p>
            <a:pPr algn="ctr">
              <a:lnSpc>
                <a:spcPts val="3000"/>
              </a:lnSpc>
            </a:pPr>
            <a:r>
              <a:rPr lang="en-US" sz="2000">
                <a:solidFill>
                  <a:srgbClr val="FFFFFF"/>
                </a:solidFill>
                <a:latin typeface="Montserrat"/>
                <a:ea typeface="Montserrat"/>
                <a:cs typeface="Montserrat"/>
                <a:sym typeface="Montserrat"/>
              </a:rPr>
              <a:t>massa ac odio euismod,  sit amet rutrum sapien dignissim Nulla in sollicitudin </a:t>
            </a:r>
          </a:p>
        </p:txBody>
      </p:sp>
      <p:sp>
        <p:nvSpPr>
          <p:cNvPr id="22" name="TextBox 22"/>
          <p:cNvSpPr txBox="1"/>
          <p:nvPr/>
        </p:nvSpPr>
        <p:spPr>
          <a:xfrm>
            <a:off x="9547961" y="5659900"/>
            <a:ext cx="3287455" cy="304810"/>
          </a:xfrm>
          <a:prstGeom prst="rect">
            <a:avLst/>
          </a:prstGeom>
        </p:spPr>
        <p:txBody>
          <a:bodyPr lIns="0" tIns="0" rIns="0" bIns="0" rtlCol="0" anchor="t">
            <a:spAutoFit/>
          </a:bodyPr>
          <a:lstStyle/>
          <a:p>
            <a:pPr algn="ctr">
              <a:lnSpc>
                <a:spcPts val="2250"/>
              </a:lnSpc>
            </a:pPr>
            <a:r>
              <a:rPr lang="en-US" sz="2500" b="1">
                <a:solidFill>
                  <a:srgbClr val="FFFFFF"/>
                </a:solidFill>
                <a:latin typeface="Montserrat Bold"/>
                <a:ea typeface="Montserrat Bold"/>
                <a:cs typeface="Montserrat Bold"/>
                <a:sym typeface="Montserrat Bold"/>
              </a:rPr>
              <a:t>Behavior Analysis</a:t>
            </a:r>
          </a:p>
        </p:txBody>
      </p:sp>
      <p:sp>
        <p:nvSpPr>
          <p:cNvPr id="23" name="TextBox 23"/>
          <p:cNvSpPr txBox="1"/>
          <p:nvPr/>
        </p:nvSpPr>
        <p:spPr>
          <a:xfrm>
            <a:off x="9563845" y="6049424"/>
            <a:ext cx="3130781" cy="3208876"/>
          </a:xfrm>
          <a:prstGeom prst="rect">
            <a:avLst/>
          </a:prstGeom>
        </p:spPr>
        <p:txBody>
          <a:bodyPr lIns="0" tIns="0" rIns="0" bIns="0" rtlCol="0" anchor="t">
            <a:spAutoFit/>
          </a:bodyPr>
          <a:lstStyle/>
          <a:p>
            <a:pPr algn="ctr">
              <a:lnSpc>
                <a:spcPts val="2540"/>
              </a:lnSpc>
            </a:pPr>
            <a:r>
              <a:rPr lang="en-US" sz="1693">
                <a:solidFill>
                  <a:srgbClr val="FFFFFF"/>
                </a:solidFill>
                <a:latin typeface="Montserrat"/>
                <a:ea typeface="Montserrat"/>
                <a:cs typeface="Montserrat"/>
                <a:sym typeface="Montserrat"/>
              </a:rPr>
              <a:t>Detected objects are tracked and analyzed to identify:</a:t>
            </a:r>
          </a:p>
          <a:p>
            <a:pPr marL="365592" lvl="1" indent="-182796" algn="ctr">
              <a:lnSpc>
                <a:spcPts val="2540"/>
              </a:lnSpc>
              <a:buFont typeface="Arial"/>
              <a:buChar char="•"/>
            </a:pPr>
            <a:r>
              <a:rPr lang="en-US" sz="1693">
                <a:solidFill>
                  <a:srgbClr val="FFFFFF"/>
                </a:solidFill>
                <a:latin typeface="Montserrat"/>
                <a:ea typeface="Montserrat"/>
                <a:cs typeface="Montserrat"/>
                <a:sym typeface="Montserrat"/>
              </a:rPr>
              <a:t>Loitering</a:t>
            </a:r>
          </a:p>
          <a:p>
            <a:pPr marL="365592" lvl="1" indent="-182796" algn="ctr">
              <a:lnSpc>
                <a:spcPts val="2540"/>
              </a:lnSpc>
              <a:buFont typeface="Arial"/>
              <a:buChar char="•"/>
            </a:pPr>
            <a:r>
              <a:rPr lang="en-US" sz="1693">
                <a:solidFill>
                  <a:srgbClr val="FFFFFF"/>
                </a:solidFill>
                <a:latin typeface="Montserrat"/>
                <a:ea typeface="Montserrat"/>
                <a:cs typeface="Montserrat"/>
                <a:sym typeface="Montserrat"/>
              </a:rPr>
              <a:t>Unattended baggage</a:t>
            </a:r>
          </a:p>
          <a:p>
            <a:pPr marL="365592" lvl="1" indent="-182796" algn="ctr">
              <a:lnSpc>
                <a:spcPts val="2540"/>
              </a:lnSpc>
              <a:buFont typeface="Arial"/>
              <a:buChar char="•"/>
            </a:pPr>
            <a:r>
              <a:rPr lang="en-US" sz="1693">
                <a:solidFill>
                  <a:srgbClr val="FFFFFF"/>
                </a:solidFill>
                <a:latin typeface="Montserrat"/>
                <a:ea typeface="Montserrat"/>
                <a:cs typeface="Montserrat"/>
                <a:sym typeface="Montserrat"/>
              </a:rPr>
              <a:t>Sudden dispersal</a:t>
            </a:r>
          </a:p>
          <a:p>
            <a:pPr marL="365592" lvl="1" indent="-182796" algn="ctr">
              <a:lnSpc>
                <a:spcPts val="2540"/>
              </a:lnSpc>
              <a:buFont typeface="Arial"/>
              <a:buChar char="•"/>
            </a:pPr>
            <a:r>
              <a:rPr lang="en-US" sz="1693">
                <a:solidFill>
                  <a:srgbClr val="FFFFFF"/>
                </a:solidFill>
                <a:latin typeface="Montserrat"/>
                <a:ea typeface="Montserrat"/>
                <a:cs typeface="Montserrat"/>
                <a:sym typeface="Montserrat"/>
              </a:rPr>
              <a:t>Attacking behavior</a:t>
            </a:r>
          </a:p>
          <a:p>
            <a:pPr marL="365592" lvl="1" indent="-182796" algn="ctr">
              <a:lnSpc>
                <a:spcPts val="2540"/>
              </a:lnSpc>
              <a:buFont typeface="Arial"/>
              <a:buChar char="•"/>
            </a:pPr>
            <a:r>
              <a:rPr lang="en-US" sz="1693">
                <a:solidFill>
                  <a:srgbClr val="FFFFFF"/>
                </a:solidFill>
                <a:latin typeface="Montserrat"/>
                <a:ea typeface="Montserrat"/>
                <a:cs typeface="Montserrat"/>
                <a:sym typeface="Montserrat"/>
              </a:rPr>
              <a:t>Theft</a:t>
            </a:r>
          </a:p>
          <a:p>
            <a:pPr marL="365592" lvl="1" indent="-182796" algn="ctr">
              <a:lnSpc>
                <a:spcPts val="2540"/>
              </a:lnSpc>
              <a:buFont typeface="Arial"/>
              <a:buChar char="•"/>
            </a:pPr>
            <a:r>
              <a:rPr lang="en-US" sz="1693">
                <a:solidFill>
                  <a:srgbClr val="FFFFFF"/>
                </a:solidFill>
                <a:latin typeface="Montserrat"/>
                <a:ea typeface="Montserrat"/>
                <a:cs typeface="Montserrat"/>
                <a:sym typeface="Montserrat"/>
              </a:rPr>
              <a:t>Suspicious faces</a:t>
            </a:r>
          </a:p>
          <a:p>
            <a:pPr algn="ctr">
              <a:lnSpc>
                <a:spcPts val="2540"/>
              </a:lnSpc>
            </a:pPr>
            <a:endParaRPr lang="en-US" sz="1693">
              <a:solidFill>
                <a:srgbClr val="FFFFFF"/>
              </a:solidFill>
              <a:latin typeface="Montserrat"/>
              <a:ea typeface="Montserrat"/>
              <a:cs typeface="Montserrat"/>
              <a:sym typeface="Montserrat"/>
            </a:endParaRPr>
          </a:p>
        </p:txBody>
      </p:sp>
      <p:sp>
        <p:nvSpPr>
          <p:cNvPr id="24" name="TextBox 24"/>
          <p:cNvSpPr txBox="1"/>
          <p:nvPr/>
        </p:nvSpPr>
        <p:spPr>
          <a:xfrm>
            <a:off x="5392211" y="6817437"/>
            <a:ext cx="3449975" cy="590560"/>
          </a:xfrm>
          <a:prstGeom prst="rect">
            <a:avLst/>
          </a:prstGeom>
        </p:spPr>
        <p:txBody>
          <a:bodyPr lIns="0" tIns="0" rIns="0" bIns="0" rtlCol="0" anchor="t">
            <a:spAutoFit/>
          </a:bodyPr>
          <a:lstStyle/>
          <a:p>
            <a:pPr algn="ctr">
              <a:lnSpc>
                <a:spcPts val="2250"/>
              </a:lnSpc>
            </a:pPr>
            <a:r>
              <a:rPr lang="en-US" sz="2500" b="1">
                <a:solidFill>
                  <a:srgbClr val="FFFFFF"/>
                </a:solidFill>
                <a:latin typeface="Montserrat Bold"/>
                <a:ea typeface="Montserrat Bold"/>
                <a:cs typeface="Montserrat Bold"/>
                <a:sym typeface="Montserrat Bold"/>
              </a:rPr>
              <a:t>Object Detection (YOLOv8)</a:t>
            </a:r>
          </a:p>
        </p:txBody>
      </p:sp>
      <p:sp>
        <p:nvSpPr>
          <p:cNvPr id="25" name="TextBox 25"/>
          <p:cNvSpPr txBox="1"/>
          <p:nvPr/>
        </p:nvSpPr>
        <p:spPr>
          <a:xfrm>
            <a:off x="4999949" y="7522227"/>
            <a:ext cx="4068597" cy="1439640"/>
          </a:xfrm>
          <a:prstGeom prst="rect">
            <a:avLst/>
          </a:prstGeom>
        </p:spPr>
        <p:txBody>
          <a:bodyPr lIns="0" tIns="0" rIns="0" bIns="0" rtlCol="0" anchor="t">
            <a:spAutoFit/>
          </a:bodyPr>
          <a:lstStyle/>
          <a:p>
            <a:pPr algn="ctr">
              <a:lnSpc>
                <a:spcPts val="2864"/>
              </a:lnSpc>
            </a:pPr>
            <a:r>
              <a:rPr lang="en-US" sz="1909">
                <a:solidFill>
                  <a:srgbClr val="FFFFFF"/>
                </a:solidFill>
                <a:latin typeface="Montserrat"/>
                <a:ea typeface="Montserrat"/>
                <a:cs typeface="Montserrat"/>
                <a:sym typeface="Montserrat"/>
              </a:rPr>
              <a:t>Pre-trained YOLOv8 models (yolov8n.pt, yolov8s.pt) detect objects like persons, bags, and other relevant items.</a:t>
            </a:r>
          </a:p>
        </p:txBody>
      </p:sp>
      <p:sp>
        <p:nvSpPr>
          <p:cNvPr id="26" name="TextBox 26"/>
          <p:cNvSpPr txBox="1"/>
          <p:nvPr/>
        </p:nvSpPr>
        <p:spPr>
          <a:xfrm>
            <a:off x="1357206" y="6484057"/>
            <a:ext cx="3287455" cy="590560"/>
          </a:xfrm>
          <a:prstGeom prst="rect">
            <a:avLst/>
          </a:prstGeom>
        </p:spPr>
        <p:txBody>
          <a:bodyPr lIns="0" tIns="0" rIns="0" bIns="0" rtlCol="0" anchor="t">
            <a:spAutoFit/>
          </a:bodyPr>
          <a:lstStyle/>
          <a:p>
            <a:pPr algn="ctr">
              <a:lnSpc>
                <a:spcPts val="2250"/>
              </a:lnSpc>
            </a:pPr>
            <a:r>
              <a:rPr lang="en-US" sz="2500" b="1">
                <a:solidFill>
                  <a:srgbClr val="FFFFFF"/>
                </a:solidFill>
                <a:latin typeface="Montserrat Bold"/>
                <a:ea typeface="Montserrat Bold"/>
                <a:cs typeface="Montserrat Bold"/>
                <a:sym typeface="Montserrat Bold"/>
              </a:rPr>
              <a:t>Video Input Acquisition</a:t>
            </a:r>
          </a:p>
        </p:txBody>
      </p:sp>
      <p:sp>
        <p:nvSpPr>
          <p:cNvPr id="27" name="TextBox 27"/>
          <p:cNvSpPr txBox="1"/>
          <p:nvPr/>
        </p:nvSpPr>
        <p:spPr>
          <a:xfrm>
            <a:off x="1531216" y="7360373"/>
            <a:ext cx="3180946" cy="1764012"/>
          </a:xfrm>
          <a:prstGeom prst="rect">
            <a:avLst/>
          </a:prstGeom>
        </p:spPr>
        <p:txBody>
          <a:bodyPr lIns="0" tIns="0" rIns="0" bIns="0" rtlCol="0" anchor="t">
            <a:spAutoFit/>
          </a:bodyPr>
          <a:lstStyle/>
          <a:p>
            <a:pPr marL="335390" lvl="1" indent="-167695" algn="ctr">
              <a:lnSpc>
                <a:spcPts val="2330"/>
              </a:lnSpc>
              <a:buFont typeface="Arial"/>
              <a:buChar char="•"/>
            </a:pPr>
            <a:r>
              <a:rPr lang="en-US" sz="1553">
                <a:solidFill>
                  <a:srgbClr val="FFFFFF"/>
                </a:solidFill>
                <a:latin typeface="Montserrat"/>
                <a:ea typeface="Montserrat"/>
                <a:cs typeface="Montserrat"/>
                <a:sym typeface="Montserrat"/>
              </a:rPr>
              <a:t>The system accepts input via webcam or MP4 file, handled using OpenCV </a:t>
            </a:r>
          </a:p>
          <a:p>
            <a:pPr marL="335390" lvl="1" indent="-167695" algn="ctr">
              <a:lnSpc>
                <a:spcPts val="2330"/>
              </a:lnSpc>
              <a:buFont typeface="Arial"/>
              <a:buChar char="•"/>
            </a:pPr>
            <a:r>
              <a:rPr lang="en-US" sz="1553">
                <a:solidFill>
                  <a:srgbClr val="FFFFFF"/>
                </a:solidFill>
                <a:latin typeface="Montserrat"/>
                <a:ea typeface="Montserrat"/>
                <a:cs typeface="Montserrat"/>
                <a:sym typeface="Montserrat"/>
              </a:rPr>
              <a:t>Each frame is read sequentially for processing.</a:t>
            </a:r>
          </a:p>
          <a:p>
            <a:pPr algn="ctr">
              <a:lnSpc>
                <a:spcPts val="2330"/>
              </a:lnSpc>
            </a:pPr>
            <a:endParaRPr lang="en-US" sz="1553">
              <a:solidFill>
                <a:srgbClr val="FFFFFF"/>
              </a:solidFill>
              <a:latin typeface="Montserrat"/>
              <a:ea typeface="Montserrat"/>
              <a:cs typeface="Montserrat"/>
              <a:sym typeface="Montserrat"/>
            </a:endParaRPr>
          </a:p>
        </p:txBody>
      </p:sp>
      <p:sp>
        <p:nvSpPr>
          <p:cNvPr id="28" name="TextBox 28"/>
          <p:cNvSpPr txBox="1"/>
          <p:nvPr/>
        </p:nvSpPr>
        <p:spPr>
          <a:xfrm>
            <a:off x="13643847" y="6484057"/>
            <a:ext cx="3269758" cy="590560"/>
          </a:xfrm>
          <a:prstGeom prst="rect">
            <a:avLst/>
          </a:prstGeom>
        </p:spPr>
        <p:txBody>
          <a:bodyPr lIns="0" tIns="0" rIns="0" bIns="0" rtlCol="0" anchor="t">
            <a:spAutoFit/>
          </a:bodyPr>
          <a:lstStyle/>
          <a:p>
            <a:pPr algn="ctr">
              <a:lnSpc>
                <a:spcPts val="2250"/>
              </a:lnSpc>
            </a:pPr>
            <a:r>
              <a:rPr lang="en-US" sz="2500" b="1">
                <a:solidFill>
                  <a:srgbClr val="FFFFFF"/>
                </a:solidFill>
                <a:latin typeface="Montserrat Bold"/>
                <a:ea typeface="Montserrat Bold"/>
                <a:cs typeface="Montserrat Bold"/>
                <a:sym typeface="Montserrat Bold"/>
              </a:rPr>
              <a:t>Alert Generation and Output</a:t>
            </a:r>
          </a:p>
        </p:txBody>
      </p:sp>
      <p:sp>
        <p:nvSpPr>
          <p:cNvPr id="29" name="TextBox 29"/>
          <p:cNvSpPr txBox="1"/>
          <p:nvPr/>
        </p:nvSpPr>
        <p:spPr>
          <a:xfrm>
            <a:off x="13189927" y="7017468"/>
            <a:ext cx="4107577" cy="742949"/>
          </a:xfrm>
          <a:prstGeom prst="rect">
            <a:avLst/>
          </a:prstGeom>
        </p:spPr>
        <p:txBody>
          <a:bodyPr lIns="0" tIns="0" rIns="0" bIns="0" rtlCol="0" anchor="t">
            <a:spAutoFit/>
          </a:bodyPr>
          <a:lstStyle/>
          <a:p>
            <a:pPr algn="ctr">
              <a:lnSpc>
                <a:spcPts val="3000"/>
              </a:lnSpc>
            </a:pPr>
            <a:r>
              <a:rPr lang="en-US" sz="2000">
                <a:solidFill>
                  <a:srgbClr val="FFFFFF"/>
                </a:solidFill>
                <a:latin typeface="Montserrat"/>
                <a:ea typeface="Montserrat"/>
                <a:cs typeface="Montserrat"/>
                <a:sym typeface="Montserrat"/>
              </a:rPr>
              <a:t>Frames are annotated with labels and bounding boxes.</a:t>
            </a:r>
          </a:p>
        </p:txBody>
      </p:sp>
      <p:sp>
        <p:nvSpPr>
          <p:cNvPr id="30" name="TextBox 30"/>
          <p:cNvSpPr txBox="1"/>
          <p:nvPr/>
        </p:nvSpPr>
        <p:spPr>
          <a:xfrm>
            <a:off x="13643847" y="7722317"/>
            <a:ext cx="3422158" cy="1244309"/>
          </a:xfrm>
          <a:prstGeom prst="rect">
            <a:avLst/>
          </a:prstGeom>
        </p:spPr>
        <p:txBody>
          <a:bodyPr lIns="0" tIns="0" rIns="0" bIns="0" rtlCol="0" anchor="t">
            <a:spAutoFit/>
          </a:bodyPr>
          <a:lstStyle/>
          <a:p>
            <a:pPr algn="ctr">
              <a:lnSpc>
                <a:spcPts val="2499"/>
              </a:lnSpc>
            </a:pPr>
            <a:r>
              <a:rPr lang="en-US" sz="1666">
                <a:solidFill>
                  <a:srgbClr val="FFFFFF"/>
                </a:solidFill>
                <a:latin typeface="Montserrat"/>
                <a:ea typeface="Montserrat"/>
                <a:cs typeface="Montserrat"/>
                <a:sym typeface="Montserrat"/>
              </a:rPr>
              <a:t>Suspicious activities trigger real-time alerts, visual overlays, and can be logged or saved to video in the videos folder.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10352943" y="4111238"/>
            <a:ext cx="6906357" cy="2065764"/>
            <a:chOff x="0" y="0"/>
            <a:chExt cx="254947" cy="76257"/>
          </a:xfrm>
        </p:grpSpPr>
        <p:sp>
          <p:nvSpPr>
            <p:cNvPr id="3" name="Freeform 3"/>
            <p:cNvSpPr/>
            <p:nvPr/>
          </p:nvSpPr>
          <p:spPr>
            <a:xfrm>
              <a:off x="0" y="0"/>
              <a:ext cx="254947" cy="76257"/>
            </a:xfrm>
            <a:custGeom>
              <a:avLst/>
              <a:gdLst/>
              <a:ahLst/>
              <a:cxnLst/>
              <a:rect l="l" t="t" r="r" b="b"/>
              <a:pathLst>
                <a:path w="254947" h="76257">
                  <a:moveTo>
                    <a:pt x="0" y="0"/>
                  </a:moveTo>
                  <a:lnTo>
                    <a:pt x="254947" y="0"/>
                  </a:lnTo>
                  <a:lnTo>
                    <a:pt x="254947" y="76257"/>
                  </a:lnTo>
                  <a:lnTo>
                    <a:pt x="0" y="76257"/>
                  </a:lnTo>
                  <a:close/>
                </a:path>
              </a:pathLst>
            </a:custGeom>
            <a:solidFill>
              <a:srgbClr val="232325"/>
            </a:solidFill>
          </p:spPr>
        </p:sp>
        <p:sp>
          <p:nvSpPr>
            <p:cNvPr id="4" name="TextBox 4"/>
            <p:cNvSpPr txBox="1"/>
            <p:nvPr/>
          </p:nvSpPr>
          <p:spPr>
            <a:xfrm>
              <a:off x="0" y="-38100"/>
              <a:ext cx="254947" cy="114357"/>
            </a:xfrm>
            <a:prstGeom prst="rect">
              <a:avLst/>
            </a:prstGeom>
          </p:spPr>
          <p:txBody>
            <a:bodyPr lIns="362440" tIns="362440" rIns="362440" bIns="362440" rtlCol="0" anchor="ctr"/>
            <a:lstStyle/>
            <a:p>
              <a:pPr algn="ctr">
                <a:lnSpc>
                  <a:spcPts val="2660"/>
                </a:lnSpc>
              </a:pPr>
              <a:endParaRPr/>
            </a:p>
          </p:txBody>
        </p:sp>
      </p:grpSp>
      <p:grpSp>
        <p:nvGrpSpPr>
          <p:cNvPr id="5" name="Group 5"/>
          <p:cNvGrpSpPr/>
          <p:nvPr/>
        </p:nvGrpSpPr>
        <p:grpSpPr>
          <a:xfrm>
            <a:off x="10352943" y="6446972"/>
            <a:ext cx="6906357" cy="2065764"/>
            <a:chOff x="0" y="0"/>
            <a:chExt cx="254947" cy="76257"/>
          </a:xfrm>
        </p:grpSpPr>
        <p:sp>
          <p:nvSpPr>
            <p:cNvPr id="6" name="Freeform 6"/>
            <p:cNvSpPr/>
            <p:nvPr/>
          </p:nvSpPr>
          <p:spPr>
            <a:xfrm>
              <a:off x="0" y="0"/>
              <a:ext cx="254947" cy="76257"/>
            </a:xfrm>
            <a:custGeom>
              <a:avLst/>
              <a:gdLst/>
              <a:ahLst/>
              <a:cxnLst/>
              <a:rect l="l" t="t" r="r" b="b"/>
              <a:pathLst>
                <a:path w="254947" h="76257">
                  <a:moveTo>
                    <a:pt x="0" y="0"/>
                  </a:moveTo>
                  <a:lnTo>
                    <a:pt x="254947" y="0"/>
                  </a:lnTo>
                  <a:lnTo>
                    <a:pt x="254947" y="76257"/>
                  </a:lnTo>
                  <a:lnTo>
                    <a:pt x="0" y="76257"/>
                  </a:lnTo>
                  <a:close/>
                </a:path>
              </a:pathLst>
            </a:custGeom>
            <a:solidFill>
              <a:srgbClr val="232325"/>
            </a:solidFill>
          </p:spPr>
        </p:sp>
        <p:sp>
          <p:nvSpPr>
            <p:cNvPr id="7" name="TextBox 7"/>
            <p:cNvSpPr txBox="1"/>
            <p:nvPr/>
          </p:nvSpPr>
          <p:spPr>
            <a:xfrm>
              <a:off x="0" y="-38100"/>
              <a:ext cx="254947" cy="114357"/>
            </a:xfrm>
            <a:prstGeom prst="rect">
              <a:avLst/>
            </a:prstGeom>
          </p:spPr>
          <p:txBody>
            <a:bodyPr lIns="362440" tIns="362440" rIns="362440" bIns="362440" rtlCol="0" anchor="ctr"/>
            <a:lstStyle/>
            <a:p>
              <a:pPr algn="ctr">
                <a:lnSpc>
                  <a:spcPts val="2660"/>
                </a:lnSpc>
              </a:pPr>
              <a:endParaRPr/>
            </a:p>
          </p:txBody>
        </p:sp>
      </p:grpSp>
      <p:grpSp>
        <p:nvGrpSpPr>
          <p:cNvPr id="8" name="Group 8"/>
          <p:cNvGrpSpPr/>
          <p:nvPr/>
        </p:nvGrpSpPr>
        <p:grpSpPr>
          <a:xfrm>
            <a:off x="10352943" y="1774264"/>
            <a:ext cx="6906357" cy="2065764"/>
            <a:chOff x="0" y="0"/>
            <a:chExt cx="254947" cy="76257"/>
          </a:xfrm>
        </p:grpSpPr>
        <p:sp>
          <p:nvSpPr>
            <p:cNvPr id="9" name="Freeform 9"/>
            <p:cNvSpPr/>
            <p:nvPr/>
          </p:nvSpPr>
          <p:spPr>
            <a:xfrm>
              <a:off x="0" y="0"/>
              <a:ext cx="254947" cy="76257"/>
            </a:xfrm>
            <a:custGeom>
              <a:avLst/>
              <a:gdLst/>
              <a:ahLst/>
              <a:cxnLst/>
              <a:rect l="l" t="t" r="r" b="b"/>
              <a:pathLst>
                <a:path w="254947" h="76257">
                  <a:moveTo>
                    <a:pt x="0" y="0"/>
                  </a:moveTo>
                  <a:lnTo>
                    <a:pt x="254947" y="0"/>
                  </a:lnTo>
                  <a:lnTo>
                    <a:pt x="254947" y="76257"/>
                  </a:lnTo>
                  <a:lnTo>
                    <a:pt x="0" y="76257"/>
                  </a:lnTo>
                  <a:close/>
                </a:path>
              </a:pathLst>
            </a:custGeom>
            <a:solidFill>
              <a:srgbClr val="232325"/>
            </a:solidFill>
          </p:spPr>
        </p:sp>
        <p:sp>
          <p:nvSpPr>
            <p:cNvPr id="10" name="TextBox 10"/>
            <p:cNvSpPr txBox="1"/>
            <p:nvPr/>
          </p:nvSpPr>
          <p:spPr>
            <a:xfrm>
              <a:off x="0" y="-38100"/>
              <a:ext cx="254947" cy="114357"/>
            </a:xfrm>
            <a:prstGeom prst="rect">
              <a:avLst/>
            </a:prstGeom>
          </p:spPr>
          <p:txBody>
            <a:bodyPr lIns="362440" tIns="362440" rIns="362440" bIns="362440" rtlCol="0" anchor="ctr"/>
            <a:lstStyle/>
            <a:p>
              <a:pPr algn="ctr">
                <a:lnSpc>
                  <a:spcPts val="2660"/>
                </a:lnSpc>
              </a:pPr>
              <a:endParaRPr/>
            </a:p>
          </p:txBody>
        </p:sp>
      </p:grpSp>
      <p:grpSp>
        <p:nvGrpSpPr>
          <p:cNvPr id="11" name="Group 11"/>
          <p:cNvGrpSpPr/>
          <p:nvPr/>
        </p:nvGrpSpPr>
        <p:grpSpPr>
          <a:xfrm>
            <a:off x="10352943" y="4111238"/>
            <a:ext cx="1766486" cy="2065764"/>
            <a:chOff x="0" y="0"/>
            <a:chExt cx="65210" cy="76257"/>
          </a:xfrm>
        </p:grpSpPr>
        <p:sp>
          <p:nvSpPr>
            <p:cNvPr id="12" name="Freeform 12"/>
            <p:cNvSpPr/>
            <p:nvPr/>
          </p:nvSpPr>
          <p:spPr>
            <a:xfrm>
              <a:off x="0" y="0"/>
              <a:ext cx="65210" cy="76257"/>
            </a:xfrm>
            <a:custGeom>
              <a:avLst/>
              <a:gdLst/>
              <a:ahLst/>
              <a:cxnLst/>
              <a:rect l="l" t="t" r="r" b="b"/>
              <a:pathLst>
                <a:path w="65210" h="76257">
                  <a:moveTo>
                    <a:pt x="0" y="0"/>
                  </a:moveTo>
                  <a:lnTo>
                    <a:pt x="65210" y="0"/>
                  </a:lnTo>
                  <a:lnTo>
                    <a:pt x="65210" y="76257"/>
                  </a:lnTo>
                  <a:lnTo>
                    <a:pt x="0" y="76257"/>
                  </a:lnTo>
                  <a:close/>
                </a:path>
              </a:pathLst>
            </a:custGeom>
            <a:gradFill rotWithShape="1">
              <a:gsLst>
                <a:gs pos="0">
                  <a:srgbClr val="175DB7">
                    <a:alpha val="100000"/>
                  </a:srgbClr>
                </a:gs>
                <a:gs pos="100000">
                  <a:srgbClr val="13BFAF">
                    <a:alpha val="100000"/>
                  </a:srgbClr>
                </a:gs>
              </a:gsLst>
              <a:lin ang="0"/>
            </a:gradFill>
          </p:spPr>
        </p:sp>
        <p:sp>
          <p:nvSpPr>
            <p:cNvPr id="13" name="TextBox 13"/>
            <p:cNvSpPr txBox="1"/>
            <p:nvPr/>
          </p:nvSpPr>
          <p:spPr>
            <a:xfrm>
              <a:off x="0" y="-38100"/>
              <a:ext cx="65210" cy="114357"/>
            </a:xfrm>
            <a:prstGeom prst="rect">
              <a:avLst/>
            </a:prstGeom>
          </p:spPr>
          <p:txBody>
            <a:bodyPr lIns="362440" tIns="362440" rIns="362440" bIns="362440" rtlCol="0" anchor="ctr"/>
            <a:lstStyle/>
            <a:p>
              <a:pPr algn="ctr">
                <a:lnSpc>
                  <a:spcPts val="2660"/>
                </a:lnSpc>
              </a:pPr>
              <a:endParaRPr/>
            </a:p>
          </p:txBody>
        </p:sp>
      </p:grpSp>
      <p:sp>
        <p:nvSpPr>
          <p:cNvPr id="14" name="Freeform 14"/>
          <p:cNvSpPr/>
          <p:nvPr/>
        </p:nvSpPr>
        <p:spPr>
          <a:xfrm>
            <a:off x="-2763972" y="9274809"/>
            <a:ext cx="6385195" cy="928756"/>
          </a:xfrm>
          <a:custGeom>
            <a:avLst/>
            <a:gdLst/>
            <a:ahLst/>
            <a:cxnLst/>
            <a:rect l="l" t="t" r="r" b="b"/>
            <a:pathLst>
              <a:path w="6385195" h="928756">
                <a:moveTo>
                  <a:pt x="0" y="0"/>
                </a:moveTo>
                <a:lnTo>
                  <a:pt x="6385194" y="0"/>
                </a:lnTo>
                <a:lnTo>
                  <a:pt x="6385194"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8004330" y="445459"/>
            <a:ext cx="6385195" cy="928756"/>
          </a:xfrm>
          <a:custGeom>
            <a:avLst/>
            <a:gdLst/>
            <a:ahLst/>
            <a:cxnLst/>
            <a:rect l="l" t="t" r="r" b="b"/>
            <a:pathLst>
              <a:path w="6385195" h="928756">
                <a:moveTo>
                  <a:pt x="0" y="0"/>
                </a:moveTo>
                <a:lnTo>
                  <a:pt x="6385195" y="0"/>
                </a:lnTo>
                <a:lnTo>
                  <a:pt x="6385195" y="928755"/>
                </a:lnTo>
                <a:lnTo>
                  <a:pt x="0" y="92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428625" y="2297817"/>
            <a:ext cx="9324243" cy="4552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1. Scalable and Deployable</a:t>
            </a:r>
          </a:p>
          <a:p>
            <a:pPr marL="431805" lvl="1" indent="-215903" algn="l">
              <a:lnSpc>
                <a:spcPts val="3000"/>
              </a:lnSpc>
              <a:buFont typeface="Arial"/>
              <a:buChar char="•"/>
            </a:pPr>
            <a:r>
              <a:rPr lang="en-US" sz="2000">
                <a:solidFill>
                  <a:srgbClr val="FFFFFF"/>
                </a:solidFill>
                <a:latin typeface="Montserrat"/>
                <a:ea typeface="Montserrat"/>
                <a:cs typeface="Montserrat"/>
                <a:sym typeface="Montserrat"/>
              </a:rPr>
              <a:t>Can be deployed across various locations (airports, malls, stations) with webcam or CCTV inputs, supporting widespread use with minimal setup.</a:t>
            </a:r>
          </a:p>
          <a:p>
            <a:pPr algn="l">
              <a:lnSpc>
                <a:spcPts val="3000"/>
              </a:lnSpc>
            </a:pPr>
            <a:r>
              <a:rPr lang="en-US" sz="2000">
                <a:solidFill>
                  <a:srgbClr val="FFFFFF"/>
                </a:solidFill>
                <a:latin typeface="Montserrat"/>
                <a:ea typeface="Montserrat"/>
                <a:cs typeface="Montserrat"/>
                <a:sym typeface="Montserrat"/>
              </a:rPr>
              <a:t>2. Preventive Security Measures</a:t>
            </a:r>
          </a:p>
          <a:p>
            <a:pPr marL="431805" lvl="1" indent="-215903" algn="l">
              <a:lnSpc>
                <a:spcPts val="3000"/>
              </a:lnSpc>
              <a:buFont typeface="Arial"/>
              <a:buChar char="•"/>
            </a:pPr>
            <a:r>
              <a:rPr lang="en-US" sz="2000">
                <a:solidFill>
                  <a:srgbClr val="FFFFFF"/>
                </a:solidFill>
                <a:latin typeface="Montserrat"/>
                <a:ea typeface="Montserrat"/>
                <a:cs typeface="Montserrat"/>
                <a:sym typeface="Montserrat"/>
              </a:rPr>
              <a:t>By identifying suspicious behavior early (e.g., unattended baggage or loitering), the system supports preventive intervention before incidents escalate.</a:t>
            </a:r>
          </a:p>
          <a:p>
            <a:pPr algn="l">
              <a:lnSpc>
                <a:spcPts val="3000"/>
              </a:lnSpc>
            </a:pPr>
            <a:r>
              <a:rPr lang="en-US" sz="2000">
                <a:solidFill>
                  <a:srgbClr val="FFFFFF"/>
                </a:solidFill>
                <a:latin typeface="Montserrat"/>
                <a:ea typeface="Montserrat"/>
                <a:cs typeface="Montserrat"/>
                <a:sym typeface="Montserrat"/>
              </a:rPr>
              <a:t>3. Cost-Effective</a:t>
            </a:r>
          </a:p>
          <a:p>
            <a:pPr marL="431805" lvl="1" indent="-215903" algn="l">
              <a:lnSpc>
                <a:spcPts val="3000"/>
              </a:lnSpc>
              <a:buFont typeface="Arial"/>
              <a:buChar char="•"/>
            </a:pPr>
            <a:r>
              <a:rPr lang="en-US" sz="2000">
                <a:solidFill>
                  <a:srgbClr val="FFFFFF"/>
                </a:solidFill>
                <a:latin typeface="Montserrat"/>
                <a:ea typeface="Montserrat"/>
                <a:cs typeface="Montserrat"/>
                <a:sym typeface="Montserrat"/>
              </a:rPr>
              <a:t>Reduces the need for 24/7 manual monitoring, leading to cost savings for organizations while improving surveillance quality.</a:t>
            </a:r>
          </a:p>
          <a:p>
            <a:pPr algn="l">
              <a:lnSpc>
                <a:spcPts val="3000"/>
              </a:lnSpc>
            </a:pPr>
            <a:endParaRPr lang="en-US" sz="2000">
              <a:solidFill>
                <a:srgbClr val="FFFFFF"/>
              </a:solidFill>
              <a:latin typeface="Montserrat"/>
              <a:ea typeface="Montserrat"/>
              <a:cs typeface="Montserrat"/>
              <a:sym typeface="Montserrat"/>
            </a:endParaRPr>
          </a:p>
        </p:txBody>
      </p:sp>
      <p:sp>
        <p:nvSpPr>
          <p:cNvPr id="17" name="Freeform 17"/>
          <p:cNvSpPr/>
          <p:nvPr/>
        </p:nvSpPr>
        <p:spPr>
          <a:xfrm>
            <a:off x="10845593" y="2419394"/>
            <a:ext cx="781185" cy="775504"/>
          </a:xfrm>
          <a:custGeom>
            <a:avLst/>
            <a:gdLst/>
            <a:ahLst/>
            <a:cxnLst/>
            <a:rect l="l" t="t" r="r" b="b"/>
            <a:pathLst>
              <a:path w="781185" h="775504">
                <a:moveTo>
                  <a:pt x="0" y="0"/>
                </a:moveTo>
                <a:lnTo>
                  <a:pt x="781186" y="0"/>
                </a:lnTo>
                <a:lnTo>
                  <a:pt x="781186" y="775505"/>
                </a:lnTo>
                <a:lnTo>
                  <a:pt x="0" y="775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0848434" y="4756368"/>
            <a:ext cx="775504" cy="775504"/>
          </a:xfrm>
          <a:custGeom>
            <a:avLst/>
            <a:gdLst/>
            <a:ahLst/>
            <a:cxnLst/>
            <a:rect l="l" t="t" r="r" b="b"/>
            <a:pathLst>
              <a:path w="775504" h="775504">
                <a:moveTo>
                  <a:pt x="0" y="0"/>
                </a:moveTo>
                <a:lnTo>
                  <a:pt x="775504" y="0"/>
                </a:lnTo>
                <a:lnTo>
                  <a:pt x="775504" y="775504"/>
                </a:lnTo>
                <a:lnTo>
                  <a:pt x="0" y="775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0733206" y="7092101"/>
            <a:ext cx="1005961" cy="775504"/>
          </a:xfrm>
          <a:custGeom>
            <a:avLst/>
            <a:gdLst/>
            <a:ahLst/>
            <a:cxnLst/>
            <a:rect l="l" t="t" r="r" b="b"/>
            <a:pathLst>
              <a:path w="1005961" h="775504">
                <a:moveTo>
                  <a:pt x="0" y="0"/>
                </a:moveTo>
                <a:lnTo>
                  <a:pt x="1005960" y="0"/>
                </a:lnTo>
                <a:lnTo>
                  <a:pt x="1005960" y="775505"/>
                </a:lnTo>
                <a:lnTo>
                  <a:pt x="0" y="7755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160599" y="304800"/>
            <a:ext cx="9324243" cy="1647825"/>
          </a:xfrm>
          <a:prstGeom prst="rect">
            <a:avLst/>
          </a:prstGeom>
        </p:spPr>
        <p:txBody>
          <a:bodyPr lIns="0" tIns="0" rIns="0" bIns="0" rtlCol="0" anchor="t">
            <a:spAutoFit/>
          </a:bodyPr>
          <a:lstStyle/>
          <a:p>
            <a:pPr algn="l">
              <a:lnSpc>
                <a:spcPts val="6299"/>
              </a:lnSpc>
            </a:pPr>
            <a:r>
              <a:rPr lang="en-US" sz="6999" b="1">
                <a:solidFill>
                  <a:srgbClr val="FFFFFF"/>
                </a:solidFill>
                <a:latin typeface="Montserrat Bold"/>
                <a:ea typeface="Montserrat Bold"/>
                <a:cs typeface="Montserrat Bold"/>
                <a:sym typeface="Montserrat Bold"/>
              </a:rPr>
              <a:t>EXPECTED BENEFITS</a:t>
            </a:r>
          </a:p>
        </p:txBody>
      </p:sp>
      <p:sp>
        <p:nvSpPr>
          <p:cNvPr id="21" name="TextBox 21"/>
          <p:cNvSpPr txBox="1"/>
          <p:nvPr/>
        </p:nvSpPr>
        <p:spPr>
          <a:xfrm>
            <a:off x="1047750" y="6545955"/>
            <a:ext cx="9324243" cy="304810"/>
          </a:xfrm>
          <a:prstGeom prst="rect">
            <a:avLst/>
          </a:prstGeom>
        </p:spPr>
        <p:txBody>
          <a:bodyPr lIns="0" tIns="0" rIns="0" bIns="0" rtlCol="0" anchor="t">
            <a:spAutoFit/>
          </a:bodyPr>
          <a:lstStyle/>
          <a:p>
            <a:pPr algn="l">
              <a:lnSpc>
                <a:spcPts val="2250"/>
              </a:lnSpc>
            </a:pPr>
            <a:r>
              <a:rPr lang="en-US" sz="2500" b="1">
                <a:solidFill>
                  <a:srgbClr val="37B4BE"/>
                </a:solidFill>
                <a:latin typeface="Montserrat Bold"/>
                <a:ea typeface="Montserrat Bold"/>
                <a:cs typeface="Montserrat Bold"/>
                <a:sym typeface="Montserrat Bold"/>
              </a:rPr>
              <a:t>How this solution can be adopted further</a:t>
            </a:r>
          </a:p>
        </p:txBody>
      </p:sp>
      <p:sp>
        <p:nvSpPr>
          <p:cNvPr id="22" name="TextBox 22"/>
          <p:cNvSpPr txBox="1"/>
          <p:nvPr/>
        </p:nvSpPr>
        <p:spPr>
          <a:xfrm>
            <a:off x="12219502" y="4187438"/>
            <a:ext cx="5299730"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2. Real-Time Threat Detection</a:t>
            </a:r>
          </a:p>
        </p:txBody>
      </p:sp>
      <p:sp>
        <p:nvSpPr>
          <p:cNvPr id="23" name="TextBox 23"/>
          <p:cNvSpPr txBox="1"/>
          <p:nvPr/>
        </p:nvSpPr>
        <p:spPr>
          <a:xfrm>
            <a:off x="12219502" y="4563663"/>
            <a:ext cx="5299730" cy="1504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Continuously monitors video feeds to provide instant alerts, reducing reliance on manual surveillance and minimizing human error.</a:t>
            </a:r>
          </a:p>
        </p:txBody>
      </p:sp>
      <p:sp>
        <p:nvSpPr>
          <p:cNvPr id="24" name="TextBox 24"/>
          <p:cNvSpPr txBox="1"/>
          <p:nvPr/>
        </p:nvSpPr>
        <p:spPr>
          <a:xfrm>
            <a:off x="12219502" y="1894544"/>
            <a:ext cx="5299730" cy="59056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1. Enhanced Public Safety1. Enhanced Public Safety</a:t>
            </a:r>
          </a:p>
        </p:txBody>
      </p:sp>
      <p:sp>
        <p:nvSpPr>
          <p:cNvPr id="25" name="TextBox 25"/>
          <p:cNvSpPr txBox="1"/>
          <p:nvPr/>
        </p:nvSpPr>
        <p:spPr>
          <a:xfrm>
            <a:off x="12407590" y="2424575"/>
            <a:ext cx="3963869" cy="1415453"/>
          </a:xfrm>
          <a:prstGeom prst="rect">
            <a:avLst/>
          </a:prstGeom>
        </p:spPr>
        <p:txBody>
          <a:bodyPr lIns="0" tIns="0" rIns="0" bIns="0" rtlCol="0" anchor="t">
            <a:spAutoFit/>
          </a:bodyPr>
          <a:lstStyle/>
          <a:p>
            <a:pPr algn="l">
              <a:lnSpc>
                <a:spcPts val="2243"/>
              </a:lnSpc>
            </a:pPr>
            <a:r>
              <a:rPr lang="en-US" sz="1495">
                <a:solidFill>
                  <a:srgbClr val="FFFFFF"/>
                </a:solidFill>
                <a:latin typeface="Montserrat"/>
                <a:ea typeface="Montserrat"/>
                <a:cs typeface="Montserrat"/>
                <a:sym typeface="Montserrat"/>
              </a:rPr>
              <a:t>Automatically detects potentially dangerous or criminal behavior in real-time (e.g., theft, loitering, attacks), enabling quicker response from authorities.</a:t>
            </a:r>
          </a:p>
        </p:txBody>
      </p:sp>
      <p:sp>
        <p:nvSpPr>
          <p:cNvPr id="26" name="TextBox 26"/>
          <p:cNvSpPr txBox="1"/>
          <p:nvPr/>
        </p:nvSpPr>
        <p:spPr>
          <a:xfrm>
            <a:off x="12219502" y="6545955"/>
            <a:ext cx="5445747"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3. Efficient Surveillance</a:t>
            </a:r>
          </a:p>
        </p:txBody>
      </p:sp>
      <p:sp>
        <p:nvSpPr>
          <p:cNvPr id="27" name="TextBox 27"/>
          <p:cNvSpPr txBox="1"/>
          <p:nvPr/>
        </p:nvSpPr>
        <p:spPr>
          <a:xfrm>
            <a:off x="12073485" y="6917441"/>
            <a:ext cx="5185815" cy="1504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Automates the analysis of hours of footage, helping security teams focus only on relevant incidents, improving resource utilization.</a:t>
            </a:r>
          </a:p>
        </p:txBody>
      </p:sp>
      <p:sp>
        <p:nvSpPr>
          <p:cNvPr id="28" name="TextBox 28"/>
          <p:cNvSpPr txBox="1"/>
          <p:nvPr/>
        </p:nvSpPr>
        <p:spPr>
          <a:xfrm>
            <a:off x="984996" y="6803141"/>
            <a:ext cx="7558502" cy="2852643"/>
          </a:xfrm>
          <a:prstGeom prst="rect">
            <a:avLst/>
          </a:prstGeom>
        </p:spPr>
        <p:txBody>
          <a:bodyPr lIns="0" tIns="0" rIns="0" bIns="0" rtlCol="0" anchor="t">
            <a:spAutoFit/>
          </a:bodyPr>
          <a:lstStyle/>
          <a:p>
            <a:pPr algn="l">
              <a:lnSpc>
                <a:spcPts val="2509"/>
              </a:lnSpc>
            </a:pPr>
            <a:r>
              <a:rPr lang="en-US" sz="1673">
                <a:solidFill>
                  <a:srgbClr val="FFFFFF"/>
                </a:solidFill>
                <a:latin typeface="Montserrat"/>
                <a:ea typeface="Montserrat"/>
                <a:cs typeface="Montserrat"/>
                <a:sym typeface="Montserrat"/>
              </a:rPr>
              <a:t>This solution can be further adopted by integrating it with existing CCTV infrastructure in public spaces such as airports, metro stations, malls, and campuses. With minor modifications, it can be scaled for edge devices or cloud-based deployment, enabling centralized monitoring. Additionally, it can be enhanced with face recognition, alert dashboards, and integration with security control rooms for automated notifications, making it a robust, real-world deployable security tool.</a:t>
            </a:r>
          </a:p>
          <a:p>
            <a:pPr algn="l">
              <a:lnSpc>
                <a:spcPts val="2509"/>
              </a:lnSpc>
            </a:pPr>
            <a:endParaRPr lang="en-US" sz="1673">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1112</Words>
  <Application>Microsoft Office PowerPoint</Application>
  <PresentationFormat>Custom</PresentationFormat>
  <Paragraphs>97</Paragraphs>
  <Slides>13</Slides>
  <Notes>0</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RoxboroughCF Bold</vt:lpstr>
      <vt:lpstr>Open Sans</vt:lpstr>
      <vt:lpstr>Arial</vt:lpstr>
      <vt:lpstr>Gill Sans Light</vt:lpstr>
      <vt:lpstr>Calibri</vt:lpstr>
      <vt:lpstr>Canva Sans</vt:lpstr>
      <vt:lpstr>Montserrat</vt:lpstr>
      <vt:lpstr>Canva Sans 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Suspicious-Behavior-Detection-System</dc:title>
  <cp:lastModifiedBy>Satvik Pathak</cp:lastModifiedBy>
  <cp:revision>2</cp:revision>
  <dcterms:created xsi:type="dcterms:W3CDTF">2006-08-16T00:00:00Z</dcterms:created>
  <dcterms:modified xsi:type="dcterms:W3CDTF">2025-05-31T18:17:23Z</dcterms:modified>
  <dc:identifier>DAGpAaYjOtA</dc:identifier>
</cp:coreProperties>
</file>